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261" r:id="rId9"/>
    <p:sldId id="322" r:id="rId10"/>
    <p:sldId id="320" r:id="rId11"/>
    <p:sldId id="321" r:id="rId12"/>
    <p:sldId id="319" r:id="rId13"/>
    <p:sldId id="323" r:id="rId14"/>
    <p:sldId id="324" r:id="rId15"/>
    <p:sldId id="326" r:id="rId16"/>
    <p:sldId id="327" r:id="rId17"/>
    <p:sldId id="328" r:id="rId18"/>
    <p:sldId id="329" r:id="rId19"/>
    <p:sldId id="331" r:id="rId20"/>
    <p:sldId id="332" r:id="rId21"/>
    <p:sldId id="333" r:id="rId22"/>
    <p:sldId id="336" r:id="rId23"/>
    <p:sldId id="335" r:id="rId24"/>
    <p:sldId id="334" r:id="rId25"/>
    <p:sldId id="337" r:id="rId26"/>
    <p:sldId id="338" r:id="rId27"/>
    <p:sldId id="280" r:id="rId28"/>
    <p:sldId id="281" r:id="rId29"/>
    <p:sldId id="33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50" r:id="rId39"/>
    <p:sldId id="340" r:id="rId40"/>
    <p:sldId id="292" r:id="rId41"/>
    <p:sldId id="293" r:id="rId42"/>
    <p:sldId id="294" r:id="rId43"/>
    <p:sldId id="341" r:id="rId44"/>
    <p:sldId id="342" r:id="rId45"/>
    <p:sldId id="298" r:id="rId46"/>
    <p:sldId id="345" r:id="rId47"/>
    <p:sldId id="299" r:id="rId48"/>
    <p:sldId id="300" r:id="rId49"/>
    <p:sldId id="301" r:id="rId50"/>
    <p:sldId id="343" r:id="rId51"/>
    <p:sldId id="303" r:id="rId52"/>
    <p:sldId id="344" r:id="rId53"/>
    <p:sldId id="306" r:id="rId54"/>
    <p:sldId id="307" r:id="rId55"/>
    <p:sldId id="351" r:id="rId56"/>
    <p:sldId id="346" r:id="rId57"/>
    <p:sldId id="309" r:id="rId58"/>
    <p:sldId id="347" r:id="rId59"/>
    <p:sldId id="348" r:id="rId60"/>
    <p:sldId id="349" r:id="rId61"/>
  </p:sldIdLst>
  <p:sldSz cx="10080625" cy="567055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ABE112-C37D-45F2-9743-11CFC488E714}" v="6" dt="2024-01-30T11:30:57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3689" autoAdjust="0"/>
  </p:normalViewPr>
  <p:slideViewPr>
    <p:cSldViewPr snapToGrid="0">
      <p:cViewPr>
        <p:scale>
          <a:sx n="125" d="100"/>
          <a:sy n="125" d="100"/>
        </p:scale>
        <p:origin x="1002" y="120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041A956-A712-B1D8-1037-88520D8D653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8FEEBA-7E91-C93C-BDBB-0FEBED78708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55BAE8-2650-401A-2895-A7926554489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6AF885-470D-9B67-65DC-04D5F71CA5B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2DEE12-D7EF-4298-95F5-0F867708B4B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2825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DAF3D2-64F4-BBFF-F200-63CD25479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51D21-A6F8-F4E3-633E-ED3065273A5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altLang="ko-KR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B9FFA259-5B27-E3DD-5C20-C11E14B75A9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FC95BC-5F2F-6D5E-BECB-FCC53D964F5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00F0A-AD35-F6CA-C563-18DD3BCE563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C1ABF-F649-5ED2-B05D-CEA1F87653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fld id="{2F36608F-21DC-4381-82D0-FE500D3A89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altLang="ko-K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Noto Sans CJK KR" pitchFamily="18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443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417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387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077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332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447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97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598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445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038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384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9870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4762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2019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4220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097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947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5679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9B02F2-91BC-E124-5D46-0C1CF0D2D7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EA3062-6185-4887-A23D-BC4E37E5E1BF}" type="slidenum">
              <a:t>27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A0048D-AAC0-DF1B-447A-22E832D2AD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57B39F-A704-80B2-C808-991BFBF633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926F7-719A-4E08-F05D-5F7912344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3D6EFD3-644F-4DA5-97BA-BC7EA479A5F3}" type="slidenum">
              <a:t>28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6D7B93-556B-F589-D976-99CA708064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D830C7-3A85-DB98-F3EE-3191D42EF6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22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594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B011C-B36E-BC4A-EE22-D72453A36B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DA10A27-3B05-4352-B3C5-469C22EC6D65}" type="slidenum">
              <a:t>30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30C776-7D28-9E30-6BAF-AA55120F74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2336C-03CD-1BF5-8C51-8D7170F188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A921D-5818-D2DE-E24F-2506291BC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1133D0-70C1-46AB-B0F5-6B1C89928E29}" type="slidenum">
              <a:t>31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1F143-4E63-A6BA-7721-2BDD052C07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818DD7-C65E-2295-7ABB-105C4822C6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BBF8DF-4FAC-1317-AAF1-7FA95554B7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51294C-6F6C-4B72-953D-40613EA7A720}" type="slidenum">
              <a:t>32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6A17D-9D6C-6A3B-587D-E9629C8C6A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6BB8D9-E665-767A-C6E2-5686C8A1BB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0C543-26A7-6521-4D04-5F8CE35168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04440F-1E12-4533-AEE1-48A3CE29385E}" type="slidenum">
              <a:t>33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2D5742-3112-8C0B-9513-2DA00F8929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FE361B-9D46-D9DA-54B6-178614D6E7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3E5D43-6526-0478-6430-BB77087210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84EE32-91EC-41C4-9C39-4E9087CAC1F0}" type="slidenum">
              <a:t>34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B9F2DA-D563-4A70-6F9E-0B37FBCD4D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1F1D40-6617-FF29-B317-0E41945969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5C3254-F671-3967-97C9-C6116E3038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39E3DE-4EB3-47EB-9309-E0264E1F8CDF}" type="slidenum">
              <a:t>35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08F0E7-D6EA-81D7-F650-A8BCBF1C95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6040AC-A2B4-4998-8C00-9293E8CAB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738294-3D4D-30E1-E422-02252AFEDF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7EC692-5D94-4B5F-9EBB-6E91263F6C97}" type="slidenum">
              <a:t>36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1A7D9D-EF33-2082-375C-713F9918C7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C54854-3AD1-FE8E-995A-B697EA7C2F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25F1E-84B8-D17B-8DC2-273F0EFA33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A900AD-3D15-4499-BAF4-41A02E1EBFF7}" type="slidenum">
              <a:t>37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FD950C-4BBA-9522-7F2F-371C4B0A3A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661075-D72E-799A-D104-7A9DA7356D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02500C3-997A-4840-99F4-535A8755E24F}" type="slidenum">
              <a:t>38</a:t>
            </a:fld>
            <a:endParaRPr lang="en-US"/>
          </a:p>
        </p:txBody>
      </p:sp>
      <p:sp>
        <p:nvSpPr>
          <p:cNvPr id="2" name="슬라이드 이미지 개체 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8988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39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230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545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5AF8A-6A7B-381C-2E8B-BC5987209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45AC7A6-A25A-4809-A1FC-47358442A814}" type="slidenum">
              <a:t>40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18C969-FA0D-2349-70E4-62202ADFA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F97847-D796-57E3-98E8-1A7AB5965B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2DB68-736A-774E-AAFA-A562F1BBE3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A6B9D68-A441-4C32-B255-35A8BBB1D6CF}" type="slidenum">
              <a:t>41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59A43D-5250-91EF-0EBC-4C3AC12FBD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58C965-8C6C-829C-8991-7D920669A7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52C92-4080-77FC-8F71-86061B314E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F00054-2DF4-40DB-980E-189D5FB47D8A}" type="slidenum">
              <a:t>42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E65F6F-A03A-8FEC-3FE8-9E4952B878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C8DE0D-35E6-10FA-D671-572D8F4F2B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2466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312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DDD30-C58E-2DA4-5BB3-4FF1AD407C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8D1E79-85DC-4B44-95CE-8A0F40A8B845}" type="slidenum">
              <a:t>45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7F33C-DE6C-6FD9-0E65-22C8031A3B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115F57-EFE0-DB62-9A33-E45A0E5A1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DDD30-C58E-2DA4-5BB3-4FF1AD407C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8D1E79-85DC-4B44-95CE-8A0F40A8B845}" type="slidenum">
              <a:t>46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7F33C-DE6C-6FD9-0E65-22C8031A3B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115F57-EFE0-DB62-9A33-E45A0E5A1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3911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885A43-B4B7-2CBC-628C-9B1A151AB6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66A904-7C4B-4E85-B1D7-23394869E512}" type="slidenum">
              <a:t>47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E366A5-9E47-4A2C-827A-F8331F2CCB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C0BAAD-C46D-CD04-C310-C14EDD315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CE61D1-FEF2-A037-3A15-F2A806306C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F590AD-FD48-4BEB-9FBA-1589B5A1FF19}" type="slidenum">
              <a:t>48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C8708-134E-DB8E-C3CF-19AE96D000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BE1907-832A-3082-8034-83AEA48993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AAF867-E284-4360-BB51-62C50CAD4F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8F87C53-17D0-4886-AAEC-CF6BB20866E4}" type="slidenum">
              <a:t>49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4157B3-3637-E06E-C6FE-DAE3F082B1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87B150-3212-170C-BC65-27F1B02828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0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6011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A388B-7C4F-3351-09EF-8CB112607D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54AE39B-5B6D-48FC-B18E-4E43968CE60B}" type="slidenum">
              <a:t>51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69D147-50ED-C525-5EEB-1D73919F95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A61AB6-CF5B-B756-953B-1955AC96ED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107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7E55-5A4B-984F-F90D-20780F9061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EE4F6E-D6F3-427F-9D5E-9B4E6E1C0362}" type="slidenum">
              <a:t>53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4DB8CD-9A0E-817C-2581-716894427A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578AA0-0825-B32A-315E-D52AE2F82D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F2DD71-1A10-96EA-515F-CCD4DC1F4C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78B68B-5BC9-4E59-B0CB-1C9CF2BBE1F6}" type="slidenum">
              <a:t>54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9385E2-120A-CDDE-1D2B-D9A47DCA63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BBBFFE-D5EC-8156-195F-C1DB059DDE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3BFB09-7678-45C7-9EAA-BAD8B9B2A5CE}" type="slidenum">
              <a:t>55</a:t>
            </a:fld>
            <a:endParaRPr lang="en-US"/>
          </a:p>
        </p:txBody>
      </p:sp>
      <p:sp>
        <p:nvSpPr>
          <p:cNvPr id="2" name="슬라이드 이미지 개체 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5311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67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8C366-3C32-B3DA-3ED0-8C8CC6A571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A46E690-7EB7-40B5-B93B-5A779D2077DE}" type="slidenum">
              <a:t>57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142EEE-1574-E5B5-C2C1-EDFD1B759F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0E5BC7-3636-7356-4B88-5B8B8ECAEA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0585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480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25733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60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758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505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E53A0-A912-B2BC-0476-6CD2B99514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3721715-A978-49CA-9363-E95ED4A59A33}" type="slidenum">
              <a:t>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A72402-BBFC-FFC5-F0D2-5677863E51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28FBB-8E2F-77C3-D80D-B5A42BDC5C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763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73CD9-0EEB-3519-5B0F-33A61319E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0CCAD0-7547-355A-2A98-DD0396CD6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A40CA-ABE0-0FDB-6C6B-4C37A7AD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A013C-8DCF-8657-6A2C-92A4AB1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C1E3B-BE6F-0396-5214-EFDA0F99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218E7-2E32-4CF6-B5EC-3F9CA88680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12347-5683-81AB-1CD5-5C030F79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F3D4C0-8B0F-A7DC-4485-C4180EC6A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95528-C68A-A2DD-A9C7-58DD1C29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EEFD5-A4B0-D8A8-FBBB-E48412FC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85182-1989-97F9-9A86-C162CF0D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C370A1-ABEC-4CAF-9115-9BCB1B8696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0E54AA-B074-7B7E-443E-EA4E34451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BE6BBE-A2C5-AAF0-B2F9-E84AFBB4B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13684-0C39-134E-D88C-D394EE70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F1BB1-72D1-B43C-E6EC-FA6588B9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8E765-7E64-3CDF-22EC-89A1AA6C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2528C4-BA63-4733-8E50-8895D8EF88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5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46D8-4483-9D54-13D0-54E2A7F9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BC922-97C8-FD96-0216-1B95199E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D03E3-1ECC-FD44-E574-AEEC2C49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AEFDE-78DA-56DE-79B1-92CB3220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F590C-5D63-EF9D-DADC-84205885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D70A36-BF41-4B87-860B-0EE3F617A1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9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1DE69-855B-7A4F-BAE4-F7F2DB7A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4D8635-5451-F67B-2021-8A39DF042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304D2-3B2C-92C2-DEF3-AA9BE526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45193-03A0-6DEF-A2A9-B3A5D428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7E893-71C3-BD1C-F393-05775401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5E2E2F-BC35-464E-AD16-61CA974B95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7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AE678-BE98-01ED-DEDF-B264959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601D4-64A4-4032-3D8D-0C7166EE1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846764-9E4E-CA20-5699-BFB7F9C16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71784-5258-5894-EC2F-C72B0349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51432-79C3-5BA6-CCD8-F1DDC209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B370A0-3B06-5079-A464-108A6C39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988F9D-8887-471E-9584-ECBF325ED7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2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74F87-6CF3-0024-FB48-FFDADCBD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A27FC-B0E9-F8EA-7743-321A0A3D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E2545-F446-E3D6-6092-1E2B45FA3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60C8F6-FCAE-E018-A1DE-7F9AE27E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5EE6DE-01C9-22AD-CA55-383BC122D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BD7C6F-F637-F9DC-B67E-0B0A7466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DC9F63-B79F-36B6-C4CD-AC16742D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670F2-7E7E-9F34-3A00-71855C75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D02AD3-35E5-496F-B64E-BD4D959FB2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9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DE90-B787-2197-5CAB-28E4F348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F135CD-4655-2BBA-84FF-794D3148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7D0F7-030A-3483-383F-49FD2122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7DE40B-4507-1AA7-3900-B25C3E05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214756-49B8-459B-9E57-03AD2D6A1E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8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BD9FB-861F-BB34-12E6-27DEF0D8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CC10B-6029-7016-B55E-0BBFF6C7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F210A-94CA-240B-F23D-4C11B5E9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132BE4-E158-4155-837E-7D0E8A7604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3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C297E-DD14-7F71-EEC4-616D0E4D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9EDB7-BFD3-DCD2-33AA-BA432267F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73D0A-1694-BE0E-17D7-53A478D92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EBD322-91FD-AA1E-C7C5-4A71521B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2FF85-B3B3-6857-11ED-F09971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2FE05-5F39-81E5-D4D7-D8AC518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DC906D-90F7-46B4-A83C-ECBF3565CA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19990-ED2A-F7B4-0886-28615CCB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ED9310-C304-9D57-5F4F-5E68AFB4A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82B35-39DD-626A-5C9F-322A33DF0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96514-71D9-A918-92EA-57DAD72D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804483-E28F-F33B-09C3-83649FB9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D26B0-94FF-EB61-114E-3B3A2066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218D9C-198C-4960-AE8C-90BA75DDF5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2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312B07-9161-759D-6ABA-70CBD3B38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alt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9B942-2614-8309-9065-34746ADC92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B6DCD-573C-A8E2-6174-FF695FB5CA9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6CE5B-3B67-8A1A-32DF-C79B219C3A6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63B86-9454-4DF7-FDC8-780880456C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fld id="{824CE793-BCF4-406B-BA5E-09E5E3716FB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altLang="ko-K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KR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altLang="ko-K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KR" pitchFamily="18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.png"/><Relationship Id="rId3" Type="http://schemas.openxmlformats.org/officeDocument/2006/relationships/image" Target="../media/image22.jpg"/><Relationship Id="rId7" Type="http://schemas.openxmlformats.org/officeDocument/2006/relationships/image" Target="../media/image1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20240129_102017.mp4" TargetMode="External"/><Relationship Id="rId1" Type="http://schemas.microsoft.com/office/2007/relationships/media" Target="20240129_102017.mp4" TargetMode="External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69404" y="4340048"/>
            <a:ext cx="3923603" cy="1327105"/>
          </a:xfrm>
        </p:spPr>
        <p:txBody>
          <a:bodyPr vert="horz"/>
          <a:lstStyle/>
          <a:p>
            <a:pPr lvl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인텔주차장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7A010D-1622-091A-5B40-F3B0EC1577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49819" y="1426689"/>
            <a:ext cx="3780000" cy="1621800"/>
          </a:xfrm>
        </p:spPr>
        <p:txBody>
          <a:bodyPr vert="horz"/>
          <a:lstStyle/>
          <a:p>
            <a:pPr lvl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완성된 주차장</a:t>
            </a:r>
            <a:r>
              <a:rPr 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이미지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979406" y="5003600"/>
            <a:ext cx="4173995" cy="356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hangingPunct="0"/>
            <a:r>
              <a:rPr lang="ko-KR" sz="1200" i="0" u="none" strike="noStrike" kern="1200" cap="none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강대욱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강태의</a:t>
            </a:r>
            <a:r>
              <a:rPr lang="en-US" alt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| 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문정환 </a:t>
            </a:r>
            <a:r>
              <a:rPr lang="en-US" alt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sz="1200" i="0" u="none" strike="noStrike" kern="1200" cap="none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한상훈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| </a:t>
            </a:r>
            <a:r>
              <a:rPr lang="ko-KR" alt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김진희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alt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윤희승</a:t>
            </a:r>
            <a:endParaRPr lang="ko-KR" sz="1200" i="0" u="none" strike="noStrike" kern="1200" cap="none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3384" y="112104"/>
            <a:ext cx="5673928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 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2.0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으로 결정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F2BB98-77C1-03B7-EEEB-897C5B1C5048}"/>
              </a:ext>
            </a:extLst>
          </p:cNvPr>
          <p:cNvGrpSpPr/>
          <p:nvPr/>
        </p:nvGrpSpPr>
        <p:grpSpPr>
          <a:xfrm>
            <a:off x="3418989" y="2262181"/>
            <a:ext cx="3597205" cy="2855497"/>
            <a:chOff x="5994773" y="2217219"/>
            <a:chExt cx="3597205" cy="2855497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860F0AD8-DD8C-8962-8B4A-232BE813E71C}"/>
                </a:ext>
              </a:extLst>
            </p:cNvPr>
            <p:cNvSpPr txBox="1">
              <a:spLocks/>
            </p:cNvSpPr>
            <p:nvPr/>
          </p:nvSpPr>
          <p:spPr>
            <a:xfrm>
              <a:off x="5994773" y="3781754"/>
              <a:ext cx="3597205" cy="1290962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anchor="ctr"/>
            <a:lstStyle>
              <a:lvl1pPr algn="ctr" rtl="0" hangingPunct="0">
                <a:tabLst/>
                <a:defRPr lang="en-US" altLang="ko-KR" sz="4400" b="0" i="0" u="none" strike="noStrike" kern="1200" cap="none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Noto Sans CJK KR" pitchFamily="18"/>
                </a:defRPr>
              </a:lvl1pPr>
            </a:lstStyle>
            <a:p>
              <a:pPr latinLnBrk="0"/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주변기기가 더 많이 사용됨</a:t>
              </a:r>
              <a:endPara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latinLnBrk="0"/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=</a:t>
              </a:r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더 도전적인 과제</a:t>
              </a:r>
              <a:endPara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AB9FC1-85BA-BE84-1A82-C908D4340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158" y="2217219"/>
              <a:ext cx="1335088" cy="13350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5AA62E-E1BC-8655-CC3F-220E76657E7F}"/>
              </a:ext>
            </a:extLst>
          </p:cNvPr>
          <p:cNvGrpSpPr/>
          <p:nvPr/>
        </p:nvGrpSpPr>
        <p:grpSpPr>
          <a:xfrm>
            <a:off x="1853680" y="1118352"/>
            <a:ext cx="6665851" cy="3389397"/>
            <a:chOff x="2568600" y="1511800"/>
            <a:chExt cx="4860000" cy="2700000"/>
          </a:xfrm>
        </p:grpSpPr>
        <p:sp>
          <p:nvSpPr>
            <p:cNvPr id="8" name="직선 연결선 7">
              <a:extLst>
                <a:ext uri="{FF2B5EF4-FFF2-40B4-BE49-F238E27FC236}">
                  <a16:creationId xmlns:a16="http://schemas.microsoft.com/office/drawing/2014/main" id="{E26B05DD-AD0A-E0E7-F8EF-C1CDBCEA5E9F}"/>
                </a:ext>
              </a:extLst>
            </p:cNvPr>
            <p:cNvSpPr/>
            <p:nvPr/>
          </p:nvSpPr>
          <p:spPr>
            <a:xfrm flipV="1">
              <a:off x="65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E129557F-AE1F-0D33-3C97-C53AED665F1A}"/>
                </a:ext>
              </a:extLst>
            </p:cNvPr>
            <p:cNvSpPr/>
            <p:nvPr/>
          </p:nvSpPr>
          <p:spPr>
            <a:xfrm>
              <a:off x="652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EB97EA36-C7EA-C76B-67F3-AFA171160187}"/>
                </a:ext>
              </a:extLst>
            </p:cNvPr>
            <p:cNvSpPr/>
            <p:nvPr/>
          </p:nvSpPr>
          <p:spPr>
            <a:xfrm>
              <a:off x="652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3" name="직선 연결선 12">
              <a:extLst>
                <a:ext uri="{FF2B5EF4-FFF2-40B4-BE49-F238E27FC236}">
                  <a16:creationId xmlns:a16="http://schemas.microsoft.com/office/drawing/2014/main" id="{263C78AF-8FBC-BA07-728F-8E529268F667}"/>
                </a:ext>
              </a:extLst>
            </p:cNvPr>
            <p:cNvSpPr/>
            <p:nvPr/>
          </p:nvSpPr>
          <p:spPr>
            <a:xfrm flipH="1" flipV="1">
              <a:off x="29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69DF5248-7A79-4D6A-683C-7A2428A759DE}"/>
                </a:ext>
              </a:extLst>
            </p:cNvPr>
            <p:cNvSpPr/>
            <p:nvPr/>
          </p:nvSpPr>
          <p:spPr>
            <a:xfrm flipH="1">
              <a:off x="256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9E1A2997-7D5C-74DC-787B-DA78E08F9FD2}"/>
                </a:ext>
              </a:extLst>
            </p:cNvPr>
            <p:cNvSpPr/>
            <p:nvPr/>
          </p:nvSpPr>
          <p:spPr>
            <a:xfrm flipH="1">
              <a:off x="274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97"/>
          <a:stretch>
            <a:fillRect/>
          </a:stretch>
        </p:blipFill>
        <p:spPr>
          <a:xfrm>
            <a:off x="3879949" y="1291062"/>
            <a:ext cx="2553346" cy="249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9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1159" b="-228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8035" y="4340047"/>
            <a:ext cx="4516199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요구사항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6930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Analyzing Requirements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5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1472" y="324157"/>
            <a:ext cx="4899228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주차장에 </a:t>
            </a: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필요한 것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1841165" y="2268574"/>
            <a:ext cx="1920242" cy="1920242"/>
            <a:chOff x="426595" y="2322697"/>
            <a:chExt cx="1920242" cy="19202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678511" y="2902605"/>
              <a:ext cx="141641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정교한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검출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E3E5ED1-5B3D-B607-DC6B-DABDFB1575D9}"/>
              </a:ext>
            </a:extLst>
          </p:cNvPr>
          <p:cNvGrpSpPr/>
          <p:nvPr/>
        </p:nvGrpSpPr>
        <p:grpSpPr>
          <a:xfrm>
            <a:off x="4100550" y="2316558"/>
            <a:ext cx="1920242" cy="1920242"/>
            <a:chOff x="2464663" y="2316558"/>
            <a:chExt cx="1920242" cy="192024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928462A-5F10-3BD9-B0D9-8208C00806B0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435F45-AF17-7E66-44C9-F6541D9F647D}"/>
                </a:ext>
              </a:extLst>
            </p:cNvPr>
            <p:cNvSpPr txBox="1"/>
            <p:nvPr/>
          </p:nvSpPr>
          <p:spPr>
            <a:xfrm>
              <a:off x="2614805" y="2992576"/>
              <a:ext cx="161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입출구</a:t>
              </a:r>
              <a:endParaRPr lang="en-US" altLang="ko-KR" b="1" spc="-150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동시작동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63891BD-E71E-031A-0CC9-ABF87A7A9F9B}"/>
              </a:ext>
            </a:extLst>
          </p:cNvPr>
          <p:cNvGrpSpPr/>
          <p:nvPr/>
        </p:nvGrpSpPr>
        <p:grpSpPr>
          <a:xfrm>
            <a:off x="6319218" y="2355621"/>
            <a:ext cx="1920242" cy="1920242"/>
            <a:chOff x="6524792" y="2355621"/>
            <a:chExt cx="1920242" cy="1920242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F7A3A56-E138-39F2-E251-29503E281832}"/>
                </a:ext>
              </a:extLst>
            </p:cNvPr>
            <p:cNvSpPr/>
            <p:nvPr/>
          </p:nvSpPr>
          <p:spPr>
            <a:xfrm>
              <a:off x="6524792" y="2355621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7BC54-01FF-281E-605E-D8FFF354DB97}"/>
                </a:ext>
              </a:extLst>
            </p:cNvPr>
            <p:cNvSpPr txBox="1"/>
            <p:nvPr/>
          </p:nvSpPr>
          <p:spPr>
            <a:xfrm>
              <a:off x="6832272" y="3203295"/>
              <a:ext cx="12641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요금 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8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506578" y="1679602"/>
            <a:ext cx="2669420" cy="3692771"/>
            <a:chOff x="16560" y="1733725"/>
            <a:chExt cx="2669420" cy="369277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16560" y="3558560"/>
              <a:ext cx="2669420" cy="1867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</a:t>
              </a: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딥러닝 기반 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객체인식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모델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1A1F0B-ADAD-7B2B-C21A-1ED89892F933}"/>
              </a:ext>
            </a:extLst>
          </p:cNvPr>
          <p:cNvGrpSpPr/>
          <p:nvPr/>
        </p:nvGrpSpPr>
        <p:grpSpPr>
          <a:xfrm>
            <a:off x="3530239" y="1684985"/>
            <a:ext cx="2921000" cy="3132715"/>
            <a:chOff x="-77119" y="1733725"/>
            <a:chExt cx="2921000" cy="313271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AF28F37-432F-5594-E537-DDAE59516490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52BD1-6834-9E87-532A-1C654C0F1502}"/>
                </a:ext>
              </a:extLst>
            </p:cNvPr>
            <p:cNvSpPr txBox="1"/>
            <p:nvPr/>
          </p:nvSpPr>
          <p:spPr>
            <a:xfrm>
              <a:off x="-77119" y="3579376"/>
              <a:ext cx="2921000" cy="12870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Multi-Processing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파이썬 내장 라이브러리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B0BF40-3131-7CF6-135E-B8EBE65752A5}"/>
              </a:ext>
            </a:extLst>
          </p:cNvPr>
          <p:cNvGrpSpPr/>
          <p:nvPr/>
        </p:nvGrpSpPr>
        <p:grpSpPr>
          <a:xfrm>
            <a:off x="6805480" y="1679602"/>
            <a:ext cx="2669420" cy="2875764"/>
            <a:chOff x="16560" y="1733725"/>
            <a:chExt cx="2669420" cy="287576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9EF947A-1F31-DA0E-F409-BD4C1319E498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C2DF6F-779F-180D-9BB3-E304E3AE8D26}"/>
                </a:ext>
              </a:extLst>
            </p:cNvPr>
            <p:cNvSpPr txBox="1"/>
            <p:nvPr/>
          </p:nvSpPr>
          <p:spPr>
            <a:xfrm>
              <a:off x="16560" y="3558560"/>
              <a:ext cx="2669420" cy="1050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Mongo DB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문서형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NoSQL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8C41E7-9EE9-E820-0476-D6942FFC86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71188" y="2304847"/>
            <a:ext cx="1411091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B0C8F1-C657-54F6-D304-F7FCAA64B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59368" y="2032543"/>
            <a:ext cx="1232535" cy="123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4FCECCE-B05B-BB63-BB85-D75BF02E73C2}"/>
              </a:ext>
            </a:extLst>
          </p:cNvPr>
          <p:cNvSpPr txBox="1">
            <a:spLocks/>
          </p:cNvSpPr>
          <p:nvPr/>
        </p:nvSpPr>
        <p:spPr>
          <a:xfrm>
            <a:off x="4259881" y="2174915"/>
            <a:ext cx="1479860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800" b="1" i="1" dirty="0">
                <a:solidFill>
                  <a:schemeClr val="tx2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Multi</a:t>
            </a:r>
          </a:p>
          <a:p>
            <a:pPr latinLnBrk="0"/>
            <a:r>
              <a:rPr lang="en-US" altLang="ko-KR" sz="2800" b="1" i="1" dirty="0">
                <a:solidFill>
                  <a:schemeClr val="tx2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Processing</a:t>
            </a:r>
            <a:endParaRPr lang="ko-KR" altLang="en-US" sz="2800" b="1" i="1" dirty="0">
              <a:solidFill>
                <a:schemeClr val="tx2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2315115" y="19489"/>
            <a:ext cx="1436898" cy="1233396"/>
            <a:chOff x="426595" y="2322697"/>
            <a:chExt cx="1920242" cy="192024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539010" y="2873046"/>
              <a:ext cx="1695411" cy="8145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정교한</a:t>
              </a:r>
              <a:endParaRPr lang="en-US" altLang="ko-KR" sz="14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400" b="1" spc="-150" dirty="0" smtClean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 검출</a:t>
              </a:r>
              <a:endParaRPr lang="ko-KR" altLang="en-US" sz="14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3E5ED1-5B3D-B607-DC6B-DABDFB1575D9}"/>
              </a:ext>
            </a:extLst>
          </p:cNvPr>
          <p:cNvGrpSpPr/>
          <p:nvPr/>
        </p:nvGrpSpPr>
        <p:grpSpPr>
          <a:xfrm>
            <a:off x="4272290" y="17897"/>
            <a:ext cx="1436898" cy="1233396"/>
            <a:chOff x="2464663" y="2316558"/>
            <a:chExt cx="1920242" cy="192024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928462A-5F10-3BD9-B0D9-8208C00806B0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435F45-AF17-7E66-44C9-F6541D9F647D}"/>
                </a:ext>
              </a:extLst>
            </p:cNvPr>
            <p:cNvSpPr txBox="1"/>
            <p:nvPr/>
          </p:nvSpPr>
          <p:spPr>
            <a:xfrm>
              <a:off x="2629961" y="2869384"/>
              <a:ext cx="1612128" cy="814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입출구</a:t>
              </a:r>
              <a:endParaRPr lang="en-US" altLang="ko-KR" sz="1400" b="1" spc="-150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4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동시작동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3891BD-E71E-031A-0CC9-ABF87A7A9F9B}"/>
              </a:ext>
            </a:extLst>
          </p:cNvPr>
          <p:cNvGrpSpPr/>
          <p:nvPr/>
        </p:nvGrpSpPr>
        <p:grpSpPr>
          <a:xfrm>
            <a:off x="6229465" y="38849"/>
            <a:ext cx="1436898" cy="1233396"/>
            <a:chOff x="6524792" y="2355621"/>
            <a:chExt cx="1920242" cy="192024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F7A3A56-E138-39F2-E251-29503E281832}"/>
                </a:ext>
              </a:extLst>
            </p:cNvPr>
            <p:cNvSpPr/>
            <p:nvPr/>
          </p:nvSpPr>
          <p:spPr>
            <a:xfrm>
              <a:off x="6524792" y="2355621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87BC54-01FF-281E-605E-D8FFF354DB97}"/>
                </a:ext>
              </a:extLst>
            </p:cNvPr>
            <p:cNvSpPr txBox="1"/>
            <p:nvPr/>
          </p:nvSpPr>
          <p:spPr>
            <a:xfrm>
              <a:off x="6852816" y="3093265"/>
              <a:ext cx="1264193" cy="479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요금 계산</a:t>
              </a:r>
            </a:p>
          </p:txBody>
        </p:sp>
      </p:grpSp>
      <p:cxnSp>
        <p:nvCxnSpPr>
          <p:cNvPr id="16" name="직선 연결선 15"/>
          <p:cNvCxnSpPr>
            <a:stCxn id="21" idx="3"/>
            <a:endCxn id="19" idx="0"/>
          </p:cNvCxnSpPr>
          <p:nvPr/>
        </p:nvCxnSpPr>
        <p:spPr>
          <a:xfrm flipH="1">
            <a:off x="1876734" y="1072258"/>
            <a:ext cx="648810" cy="607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4" idx="4"/>
            <a:endCxn id="5" idx="0"/>
          </p:cNvCxnSpPr>
          <p:nvPr/>
        </p:nvCxnSpPr>
        <p:spPr>
          <a:xfrm>
            <a:off x="4990739" y="1251293"/>
            <a:ext cx="3335" cy="433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7" idx="5"/>
            <a:endCxn id="8" idx="0"/>
          </p:cNvCxnSpPr>
          <p:nvPr/>
        </p:nvCxnSpPr>
        <p:spPr>
          <a:xfrm>
            <a:off x="7455934" y="1091618"/>
            <a:ext cx="719702" cy="5879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9130" b="-2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2104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Select Platform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8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D52BD6D-06B5-CC45-6F47-8B604E9F7B7B}"/>
              </a:ext>
            </a:extLst>
          </p:cNvPr>
          <p:cNvSpPr txBox="1">
            <a:spLocks/>
          </p:cNvSpPr>
          <p:nvPr/>
        </p:nvSpPr>
        <p:spPr>
          <a:xfrm>
            <a:off x="2692084" y="3777087"/>
            <a:ext cx="4696456" cy="13718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3600" b="1" spc="-150" dirty="0">
                <a:solidFill>
                  <a:schemeClr val="accent6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둘 중에서 고민하다가</a:t>
            </a:r>
            <a:r>
              <a:rPr lang="en-US" altLang="ko-KR" sz="3600" b="1" spc="-150" dirty="0">
                <a:solidFill>
                  <a:schemeClr val="accent6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…</a:t>
            </a:r>
            <a:endParaRPr lang="ko-KR" altLang="en-US" sz="3600" b="1" spc="-150" dirty="0">
              <a:solidFill>
                <a:schemeClr val="accent6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1DF24-1867-9D3C-1CEB-9BAB8CD807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44471" y="2093241"/>
            <a:ext cx="1240118" cy="123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58F4D7-A1AF-88ED-0A4A-6A590051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07427" y="2140272"/>
            <a:ext cx="1137709" cy="12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48363" y="3680"/>
            <a:ext cx="489922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YOLO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용 플랫폼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4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48363" y="3680"/>
            <a:ext cx="489922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YOLO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용 플랫폼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58F4D7-A1AF-88ED-0A4A-6A590051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01280" y="1271292"/>
            <a:ext cx="2078063" cy="2308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A4A822-445E-4943-EAC4-C03702CC387B}"/>
              </a:ext>
            </a:extLst>
          </p:cNvPr>
          <p:cNvGrpSpPr/>
          <p:nvPr/>
        </p:nvGrpSpPr>
        <p:grpSpPr>
          <a:xfrm>
            <a:off x="2308860" y="948967"/>
            <a:ext cx="5253079" cy="2729055"/>
            <a:chOff x="2568600" y="1511800"/>
            <a:chExt cx="4860000" cy="2700000"/>
          </a:xfrm>
        </p:grpSpPr>
        <p:sp>
          <p:nvSpPr>
            <p:cNvPr id="7" name="직선 연결선 6">
              <a:extLst>
                <a:ext uri="{FF2B5EF4-FFF2-40B4-BE49-F238E27FC236}">
                  <a16:creationId xmlns:a16="http://schemas.microsoft.com/office/drawing/2014/main" id="{1F01A22D-98F1-767F-3366-F53538A0AFFC}"/>
                </a:ext>
              </a:extLst>
            </p:cNvPr>
            <p:cNvSpPr/>
            <p:nvPr/>
          </p:nvSpPr>
          <p:spPr>
            <a:xfrm flipV="1">
              <a:off x="65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33666521-381D-DBAC-42CD-2E201FD3F4EB}"/>
                </a:ext>
              </a:extLst>
            </p:cNvPr>
            <p:cNvSpPr/>
            <p:nvPr/>
          </p:nvSpPr>
          <p:spPr>
            <a:xfrm>
              <a:off x="652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71A90938-436A-B042-FAC6-0EE49E963BBD}"/>
                </a:ext>
              </a:extLst>
            </p:cNvPr>
            <p:cNvSpPr/>
            <p:nvPr/>
          </p:nvSpPr>
          <p:spPr>
            <a:xfrm>
              <a:off x="652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3" name="직선 연결선 12">
              <a:extLst>
                <a:ext uri="{FF2B5EF4-FFF2-40B4-BE49-F238E27FC236}">
                  <a16:creationId xmlns:a16="http://schemas.microsoft.com/office/drawing/2014/main" id="{9CA62216-3954-65E6-BFD3-005ACD2E762D}"/>
                </a:ext>
              </a:extLst>
            </p:cNvPr>
            <p:cNvSpPr/>
            <p:nvPr/>
          </p:nvSpPr>
          <p:spPr>
            <a:xfrm flipH="1" flipV="1">
              <a:off x="29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76AF14F6-005D-53C4-AE5D-A7215725FF76}"/>
                </a:ext>
              </a:extLst>
            </p:cNvPr>
            <p:cNvSpPr/>
            <p:nvPr/>
          </p:nvSpPr>
          <p:spPr>
            <a:xfrm flipH="1">
              <a:off x="256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6" name="직선 연결선 15">
              <a:extLst>
                <a:ext uri="{FF2B5EF4-FFF2-40B4-BE49-F238E27FC236}">
                  <a16:creationId xmlns:a16="http://schemas.microsoft.com/office/drawing/2014/main" id="{C514107E-26DE-8743-72AC-4255151D4B26}"/>
                </a:ext>
              </a:extLst>
            </p:cNvPr>
            <p:cNvSpPr/>
            <p:nvPr/>
          </p:nvSpPr>
          <p:spPr>
            <a:xfrm flipH="1">
              <a:off x="274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3148754" y="3579674"/>
            <a:ext cx="378311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파이를 선택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 프레임만 계산 시 </a:t>
            </a: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속도차이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X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파이가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배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이상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저렴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저전력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내구도 ↑ 유지비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↓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8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9130" b="-2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7469" y="4340047"/>
            <a:ext cx="461284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주변기기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693082" y="5003600"/>
            <a:ext cx="4173995" cy="415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Select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ed</a:t>
            </a:r>
            <a:r>
              <a:rPr lang="en-US" altLang="ko-KR" i="0" u="none" strike="noStrike" kern="1200" cap="none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Peripherals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7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547591" y="0"/>
            <a:ext cx="4877849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사용될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주변기기들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Peripherals to be used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65D6983-309E-9D7F-13EF-5D505E7D2C18}"/>
              </a:ext>
            </a:extLst>
          </p:cNvPr>
          <p:cNvGrpSpPr/>
          <p:nvPr/>
        </p:nvGrpSpPr>
        <p:grpSpPr>
          <a:xfrm>
            <a:off x="728401" y="1006247"/>
            <a:ext cx="8623821" cy="4421536"/>
            <a:chOff x="605904" y="1038826"/>
            <a:chExt cx="8730370" cy="4476165"/>
          </a:xfrm>
        </p:grpSpPr>
        <p:pic>
          <p:nvPicPr>
            <p:cNvPr id="38" name="그림 37" descr="일렉트릭 블루이(가) 표시된 사진&#10;&#10;자동 생성된 설명">
              <a:extLst>
                <a:ext uri="{FF2B5EF4-FFF2-40B4-BE49-F238E27FC236}">
                  <a16:creationId xmlns:a16="http://schemas.microsoft.com/office/drawing/2014/main" id="{C936E81D-0350-A041-EBEC-0A1A5CC0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601" y="1038827"/>
              <a:ext cx="1638673" cy="2134086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E32C49-BAB4-C813-4194-E41F8EAF94C5}"/>
                </a:ext>
              </a:extLst>
            </p:cNvPr>
            <p:cNvGrpSpPr/>
            <p:nvPr/>
          </p:nvGrpSpPr>
          <p:grpSpPr>
            <a:xfrm>
              <a:off x="605904" y="1038826"/>
              <a:ext cx="8730370" cy="4476165"/>
              <a:chOff x="605904" y="1095989"/>
              <a:chExt cx="8730370" cy="447616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57811D8-4C1F-7CAA-2795-4217F213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904" y="1095990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0" name="그림 29" descr="커피잔, 원, 커피, 가전용품이(가) 표시된 사진&#10;&#10;자동 생성된 설명">
                <a:extLst>
                  <a:ext uri="{FF2B5EF4-FFF2-40B4-BE49-F238E27FC236}">
                    <a16:creationId xmlns:a16="http://schemas.microsoft.com/office/drawing/2014/main" id="{232F35CF-C1B1-E352-28C8-7D0C4E099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904" y="3438068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2" name="그림 31" descr="스크린샷, 텍스트, 원, 디자인이(가) 표시된 사진&#10;&#10;자동 생성된 설명">
                <a:extLst>
                  <a:ext uri="{FF2B5EF4-FFF2-40B4-BE49-F238E27FC236}">
                    <a16:creationId xmlns:a16="http://schemas.microsoft.com/office/drawing/2014/main" id="{C3312B8B-D7F5-09EE-D8F7-1F75E2D25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52" y="1095989"/>
                <a:ext cx="1638673" cy="2134086"/>
              </a:xfrm>
              <a:prstGeom prst="rect">
                <a:avLst/>
              </a:prstGeom>
            </p:spPr>
          </p:pic>
          <p:pic>
            <p:nvPicPr>
              <p:cNvPr id="34" name="그림 33" descr="텍스트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6B427928-1F1F-EEF4-D504-31CFA86AB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52" y="3438068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6" name="그림 35" descr="스크린샷, 그래픽, 일렉트릭 블루, 로고이(가) 표시된 사진&#10;&#10;자동 생성된 설명">
                <a:extLst>
                  <a:ext uri="{FF2B5EF4-FFF2-40B4-BE49-F238E27FC236}">
                    <a16:creationId xmlns:a16="http://schemas.microsoft.com/office/drawing/2014/main" id="{967022F2-FE1F-FB9C-715C-B9955A44D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801" y="3438068"/>
                <a:ext cx="1638673" cy="2134086"/>
              </a:xfrm>
              <a:prstGeom prst="rect">
                <a:avLst/>
              </a:prstGeom>
            </p:spPr>
          </p:pic>
          <p:pic>
            <p:nvPicPr>
              <p:cNvPr id="43" name="그림 42" descr="자동차 부품, 블루이(가) 표시된 사진&#10;&#10;자동 생성된 설명">
                <a:extLst>
                  <a:ext uri="{FF2B5EF4-FFF2-40B4-BE49-F238E27FC236}">
                    <a16:creationId xmlns:a16="http://schemas.microsoft.com/office/drawing/2014/main" id="{0B50987A-8222-C936-FE36-059ECF85B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7601" y="3438068"/>
                <a:ext cx="1638673" cy="2134086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 r="1646"/>
          <a:stretch>
            <a:fillRect/>
          </a:stretch>
        </p:blipFill>
        <p:spPr>
          <a:xfrm>
            <a:off x="5686780" y="1341341"/>
            <a:ext cx="1527386" cy="749038"/>
          </a:xfrm>
          <a:custGeom>
            <a:avLst/>
            <a:gdLst>
              <a:gd name="connsiteX0" fmla="*/ 117440 w 1527386"/>
              <a:gd name="connsiteY0" fmla="*/ 0 h 749038"/>
              <a:gd name="connsiteX1" fmla="*/ 1409946 w 1527386"/>
              <a:gd name="connsiteY1" fmla="*/ 0 h 749038"/>
              <a:gd name="connsiteX2" fmla="*/ 1467371 w 1527386"/>
              <a:gd name="connsiteY2" fmla="*/ 98306 h 749038"/>
              <a:gd name="connsiteX3" fmla="*/ 1527386 w 1527386"/>
              <a:gd name="connsiteY3" fmla="*/ 374519 h 749038"/>
              <a:gd name="connsiteX4" fmla="*/ 1467371 w 1527386"/>
              <a:gd name="connsiteY4" fmla="*/ 650732 h 749038"/>
              <a:gd name="connsiteX5" fmla="*/ 1409946 w 1527386"/>
              <a:gd name="connsiteY5" fmla="*/ 749038 h 749038"/>
              <a:gd name="connsiteX6" fmla="*/ 117440 w 1527386"/>
              <a:gd name="connsiteY6" fmla="*/ 749038 h 749038"/>
              <a:gd name="connsiteX7" fmla="*/ 60015 w 1527386"/>
              <a:gd name="connsiteY7" fmla="*/ 650732 h 749038"/>
              <a:gd name="connsiteX8" fmla="*/ 0 w 1527386"/>
              <a:gd name="connsiteY8" fmla="*/ 374519 h 749038"/>
              <a:gd name="connsiteX9" fmla="*/ 60015 w 1527386"/>
              <a:gd name="connsiteY9" fmla="*/ 98306 h 74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7386" h="749038">
                <a:moveTo>
                  <a:pt x="117440" y="0"/>
                </a:moveTo>
                <a:lnTo>
                  <a:pt x="1409946" y="0"/>
                </a:lnTo>
                <a:lnTo>
                  <a:pt x="1467371" y="98306"/>
                </a:lnTo>
                <a:cubicBezTo>
                  <a:pt x="1506016" y="183203"/>
                  <a:pt x="1527386" y="276542"/>
                  <a:pt x="1527386" y="374519"/>
                </a:cubicBezTo>
                <a:cubicBezTo>
                  <a:pt x="1527386" y="472496"/>
                  <a:pt x="1506016" y="565835"/>
                  <a:pt x="1467371" y="650732"/>
                </a:cubicBezTo>
                <a:lnTo>
                  <a:pt x="1409946" y="749038"/>
                </a:lnTo>
                <a:lnTo>
                  <a:pt x="117440" y="749038"/>
                </a:lnTo>
                <a:lnTo>
                  <a:pt x="60015" y="650732"/>
                </a:lnTo>
                <a:cubicBezTo>
                  <a:pt x="21370" y="565835"/>
                  <a:pt x="0" y="472496"/>
                  <a:pt x="0" y="374519"/>
                </a:cubicBezTo>
                <a:cubicBezTo>
                  <a:pt x="0" y="276542"/>
                  <a:pt x="21370" y="183203"/>
                  <a:pt x="60015" y="9830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모서리가 둥근 직사각형 2"/>
          <p:cNvSpPr/>
          <p:nvPr/>
        </p:nvSpPr>
        <p:spPr>
          <a:xfrm>
            <a:off x="5792409" y="2698146"/>
            <a:ext cx="1316128" cy="303212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통신용 블루투스</a:t>
            </a:r>
            <a:endParaRPr lang="ko-KR" altLang="en-US" sz="1100" dirty="0"/>
          </a:p>
        </p:txBody>
      </p:sp>
      <p:sp>
        <p:nvSpPr>
          <p:cNvPr id="4" name="타원 3"/>
          <p:cNvSpPr/>
          <p:nvPr/>
        </p:nvSpPr>
        <p:spPr>
          <a:xfrm>
            <a:off x="5686780" y="1006247"/>
            <a:ext cx="1527386" cy="14416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6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문제 발생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 problem has occurred!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DFBDA-C75E-359E-4040-3E9A95BB9B4C}"/>
              </a:ext>
            </a:extLst>
          </p:cNvPr>
          <p:cNvGrpSpPr/>
          <p:nvPr/>
        </p:nvGrpSpPr>
        <p:grpSpPr>
          <a:xfrm>
            <a:off x="605903" y="2135224"/>
            <a:ext cx="4873942" cy="1920242"/>
            <a:chOff x="4677476" y="2068549"/>
            <a:chExt cx="4873942" cy="19202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32ABC9-5E52-8076-A547-036B6C38346A}"/>
                </a:ext>
              </a:extLst>
            </p:cNvPr>
            <p:cNvGrpSpPr/>
            <p:nvPr/>
          </p:nvGrpSpPr>
          <p:grpSpPr>
            <a:xfrm>
              <a:off x="4677476" y="2068549"/>
              <a:ext cx="1933328" cy="1920242"/>
              <a:chOff x="426595" y="2322697"/>
              <a:chExt cx="1933328" cy="19202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794FE81-8301-57A7-5FBD-2956E9C22D12}"/>
                  </a:ext>
                </a:extLst>
              </p:cNvPr>
              <p:cNvSpPr/>
              <p:nvPr/>
            </p:nvSpPr>
            <p:spPr>
              <a:xfrm>
                <a:off x="426595" y="2322697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3D88A4-FE28-15EF-B3C1-3291138D3048}"/>
                  </a:ext>
                </a:extLst>
              </p:cNvPr>
              <p:cNvSpPr txBox="1"/>
              <p:nvPr/>
            </p:nvSpPr>
            <p:spPr>
              <a:xfrm>
                <a:off x="439681" y="3047453"/>
                <a:ext cx="192024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150" dirty="0" smtClean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핀의 개수가 </a:t>
                </a:r>
                <a:endParaRPr lang="en-US" altLang="ko-KR" b="1" spc="-150" dirty="0" smtClean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b="1" spc="-150" dirty="0" smtClean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적음</a:t>
                </a:r>
                <a:endPara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75D224-622F-3C29-B3CD-3F071374AF4F}"/>
                </a:ext>
              </a:extLst>
            </p:cNvPr>
            <p:cNvGrpSpPr/>
            <p:nvPr/>
          </p:nvGrpSpPr>
          <p:grpSpPr>
            <a:xfrm>
              <a:off x="7628240" y="2068549"/>
              <a:ext cx="1923178" cy="1920242"/>
              <a:chOff x="2464663" y="2316558"/>
              <a:chExt cx="1923178" cy="192024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465E8C-343C-A925-B98F-0F533FE954B0}"/>
                  </a:ext>
                </a:extLst>
              </p:cNvPr>
              <p:cNvSpPr/>
              <p:nvPr/>
            </p:nvSpPr>
            <p:spPr>
              <a:xfrm>
                <a:off x="2464663" y="2316558"/>
                <a:ext cx="1920242" cy="192024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ADAF9-9EE8-9098-DFBE-C13EB20B09A0}"/>
                  </a:ext>
                </a:extLst>
              </p:cNvPr>
              <p:cNvSpPr txBox="1"/>
              <p:nvPr/>
            </p:nvSpPr>
            <p:spPr>
              <a:xfrm>
                <a:off x="2477749" y="3010536"/>
                <a:ext cx="19100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YOLO</a:t>
                </a:r>
                <a:r>
                  <a:rPr lang="ko-KR" altLang="en-US" sz="2000" b="1" spc="-150" dirty="0" smtClean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만 돌려도</a:t>
                </a:r>
                <a:endParaRPr lang="en-US" altLang="ko-KR" sz="20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sz="2000" b="1" spc="-150" dirty="0" err="1" smtClean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버거워함</a:t>
                </a:r>
                <a:endParaRPr lang="ko-KR" altLang="en-US" sz="20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079B4A-BB9A-906C-27A2-7B903EA44044}"/>
                </a:ext>
              </a:extLst>
            </p:cNvPr>
            <p:cNvGrpSpPr/>
            <p:nvPr/>
          </p:nvGrpSpPr>
          <p:grpSpPr>
            <a:xfrm>
              <a:off x="6870619" y="2875632"/>
              <a:ext cx="484720" cy="481679"/>
              <a:chOff x="6767220" y="2743300"/>
              <a:chExt cx="484720" cy="481679"/>
            </a:xfrm>
          </p:grpSpPr>
          <p:sp>
            <p:nvSpPr>
              <p:cNvPr id="11" name="직선 연결선 10">
                <a:extLst>
                  <a:ext uri="{FF2B5EF4-FFF2-40B4-BE49-F238E27FC236}">
                    <a16:creationId xmlns:a16="http://schemas.microsoft.com/office/drawing/2014/main" id="{12E4EC2E-FE97-E2EE-AFAF-619E03E53851}"/>
                  </a:ext>
                </a:extLst>
              </p:cNvPr>
              <p:cNvSpPr/>
              <p:nvPr/>
            </p:nvSpPr>
            <p:spPr>
              <a:xfrm>
                <a:off x="7009580" y="2743300"/>
                <a:ext cx="0" cy="481679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sp>
            <p:nvSpPr>
              <p:cNvPr id="12" name="직선 연결선 11">
                <a:extLst>
                  <a:ext uri="{FF2B5EF4-FFF2-40B4-BE49-F238E27FC236}">
                    <a16:creationId xmlns:a16="http://schemas.microsoft.com/office/drawing/2014/main" id="{8BFA57FF-6322-6622-681E-35D6AF6FA21D}"/>
                  </a:ext>
                </a:extLst>
              </p:cNvPr>
              <p:cNvSpPr/>
              <p:nvPr/>
            </p:nvSpPr>
            <p:spPr>
              <a:xfrm flipH="1" flipV="1">
                <a:off x="6767220" y="2984500"/>
                <a:ext cx="484720" cy="0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A3DEC5-4131-7C6D-8911-62EE1AB3EA96}"/>
              </a:ext>
            </a:extLst>
          </p:cNvPr>
          <p:cNvGrpSpPr/>
          <p:nvPr/>
        </p:nvGrpSpPr>
        <p:grpSpPr>
          <a:xfrm>
            <a:off x="6145905" y="1348663"/>
            <a:ext cx="3584819" cy="4318624"/>
            <a:chOff x="434403" y="1348663"/>
            <a:chExt cx="3584819" cy="43186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692140-670E-73F2-7F26-9EF032E75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34403" y="1348663"/>
              <a:ext cx="3584819" cy="4318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8FFDFB-27D1-C650-7BB3-10893C4AC888}"/>
                </a:ext>
              </a:extLst>
            </p:cNvPr>
            <p:cNvSpPr/>
            <p:nvPr/>
          </p:nvSpPr>
          <p:spPr>
            <a:xfrm>
              <a:off x="541668" y="2068549"/>
              <a:ext cx="572757" cy="3398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7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5730" y="709427"/>
            <a:ext cx="5435529" cy="946440"/>
          </a:xfrm>
        </p:spPr>
        <p:txBody>
          <a:bodyPr vert="horz"/>
          <a:lstStyle/>
          <a:p>
            <a:pPr lvl="0" algn="l"/>
            <a:r>
              <a:rPr lang="en-US" altLang="ko-KR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CONTANTS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F461B9-E0A2-CF52-4B47-0F948F5E05E5}"/>
              </a:ext>
            </a:extLst>
          </p:cNvPr>
          <p:cNvSpPr txBox="1"/>
          <p:nvPr/>
        </p:nvSpPr>
        <p:spPr>
          <a:xfrm>
            <a:off x="955746" y="1969065"/>
            <a:ext cx="1600931" cy="59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INDEX 01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02E374-6471-30E2-B455-C0FA940923A5}"/>
              </a:ext>
            </a:extLst>
          </p:cNvPr>
          <p:cNvGrpSpPr/>
          <p:nvPr/>
        </p:nvGrpSpPr>
        <p:grpSpPr>
          <a:xfrm>
            <a:off x="5162621" y="2488456"/>
            <a:ext cx="3613650" cy="1935965"/>
            <a:chOff x="1314509" y="2877357"/>
            <a:chExt cx="3242521" cy="152917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949327-C90A-61A5-B00B-F0503D6D28B4}"/>
                </a:ext>
              </a:extLst>
            </p:cNvPr>
            <p:cNvSpPr txBox="1"/>
            <p:nvPr/>
          </p:nvSpPr>
          <p:spPr>
            <a:xfrm>
              <a:off x="1314509" y="2877357"/>
              <a:ext cx="2859558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시스템 빌드</a:t>
              </a:r>
              <a:r>
                <a:rPr lang="en-US" altLang="ko-KR" sz="1200" b="1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System Build</a:t>
              </a:r>
              <a:endParaRPr lang="en-US" sz="1200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2B089-71F8-E331-4B73-44A5846AAE68}"/>
                </a:ext>
              </a:extLst>
            </p:cNvPr>
            <p:cNvSpPr txBox="1"/>
            <p:nvPr/>
          </p:nvSpPr>
          <p:spPr>
            <a:xfrm>
              <a:off x="1314509" y="3294090"/>
              <a:ext cx="3242521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b="1" i="0" dirty="0">
                  <a:solidFill>
                    <a:schemeClr val="accent1"/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MVP</a:t>
              </a:r>
              <a:r>
                <a:rPr lang="ko-KR" altLang="en-US" sz="1400" b="1" i="0" dirty="0">
                  <a:solidFill>
                    <a:schemeClr val="accent1"/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완성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MVP Completed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FC29C5-E5B2-B181-D4C0-7BCFDF0F582D}"/>
                </a:ext>
              </a:extLst>
            </p:cNvPr>
            <p:cNvSpPr txBox="1"/>
            <p:nvPr/>
          </p:nvSpPr>
          <p:spPr>
            <a:xfrm>
              <a:off x="1314509" y="3710821"/>
              <a:ext cx="3079692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테스트 </a:t>
              </a:r>
              <a:r>
                <a:rPr lang="en-US" altLang="ko-KR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&amp; </a:t>
              </a:r>
              <a:r>
                <a:rPr lang="ko-KR" altLang="en-US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튜닝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Test &amp; Tuning</a:t>
              </a:r>
              <a:endParaRPr lang="en-US" sz="1200" b="1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CC85F-C644-7770-36E9-E8C8F015EE86}"/>
                </a:ext>
              </a:extLst>
            </p:cNvPr>
            <p:cNvSpPr txBox="1"/>
            <p:nvPr/>
          </p:nvSpPr>
          <p:spPr>
            <a:xfrm>
              <a:off x="1314509" y="4128284"/>
              <a:ext cx="3242521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완성 </a:t>
              </a:r>
              <a:r>
                <a:rPr lang="en-US" altLang="ko-KR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시연</a:t>
              </a:r>
              <a:r>
                <a:rPr lang="ko-KR" altLang="en-US" sz="1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completion &amp; Poetry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7F062EE-5D6A-1D07-1E17-2DF13F12632E}"/>
              </a:ext>
            </a:extLst>
          </p:cNvPr>
          <p:cNvSpPr txBox="1"/>
          <p:nvPr/>
        </p:nvSpPr>
        <p:spPr>
          <a:xfrm>
            <a:off x="5100822" y="1955731"/>
            <a:ext cx="1686976" cy="59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INDEX 02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4550" y="2491740"/>
            <a:ext cx="2813550" cy="2415395"/>
            <a:chOff x="1080270" y="2731960"/>
            <a:chExt cx="3436987" cy="21746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06737-2427-92E3-A694-4178EFB398FC}"/>
                </a:ext>
              </a:extLst>
            </p:cNvPr>
            <p:cNvSpPr txBox="1"/>
            <p:nvPr/>
          </p:nvSpPr>
          <p:spPr>
            <a:xfrm>
              <a:off x="1080270" y="2731960"/>
              <a:ext cx="3031056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개발배경</a:t>
              </a:r>
              <a:r>
                <a:rPr lang="en-US" altLang="ko-KR" sz="1200" b="1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</a:t>
              </a:r>
              <a:r>
                <a:rPr lang="en-US" altLang="ko-KR" sz="120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evelopment </a:t>
              </a:r>
              <a:r>
                <a:rPr lang="en-US" altLang="ko-KR" sz="12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B</a:t>
              </a:r>
              <a:r>
                <a:rPr lang="en-US" altLang="ko-KR" sz="120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ackground</a:t>
              </a:r>
              <a:endParaRPr lang="en-US" sz="1200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310024-2934-F089-8595-EB6AB8E214CD}"/>
                </a:ext>
              </a:extLst>
            </p:cNvPr>
            <p:cNvSpPr txBox="1"/>
            <p:nvPr/>
          </p:nvSpPr>
          <p:spPr>
            <a:xfrm>
              <a:off x="1080270" y="3194142"/>
              <a:ext cx="3436987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요구사항 분석</a:t>
              </a:r>
              <a:r>
                <a:rPr lang="en-US" altLang="ko-KR" sz="12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Analyzing Requirements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EA1C8B-80F2-C328-FA36-6CA66E3B0047}"/>
                </a:ext>
              </a:extLst>
            </p:cNvPr>
            <p:cNvSpPr txBox="1"/>
            <p:nvPr/>
          </p:nvSpPr>
          <p:spPr>
            <a:xfrm>
              <a:off x="1080270" y="3656321"/>
              <a:ext cx="3264393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플랫폼 선택</a:t>
              </a:r>
              <a:r>
                <a:rPr lang="ko-KR" altLang="en-US" sz="12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Select Platform </a:t>
              </a:r>
              <a:endParaRPr lang="en-US" sz="1200" b="1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10AF69-C8F2-0210-5FF1-197EE7F5A8EC}"/>
                </a:ext>
              </a:extLst>
            </p:cNvPr>
            <p:cNvSpPr txBox="1"/>
            <p:nvPr/>
          </p:nvSpPr>
          <p:spPr>
            <a:xfrm>
              <a:off x="1080270" y="4119313"/>
              <a:ext cx="3436987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주변기기 선택</a:t>
              </a:r>
              <a:r>
                <a:rPr lang="ko-KR" altLang="en-US" sz="1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Select Peripherals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0AF69-C8F2-0210-5FF1-197EE7F5A8EC}"/>
                </a:ext>
              </a:extLst>
            </p:cNvPr>
            <p:cNvSpPr txBox="1"/>
            <p:nvPr/>
          </p:nvSpPr>
          <p:spPr>
            <a:xfrm>
              <a:off x="1080270" y="4545298"/>
              <a:ext cx="3436987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 smtClean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일정관리</a:t>
              </a:r>
              <a:r>
                <a:rPr lang="ko-KR" altLang="en-US" sz="12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Schedule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2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STM32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추가해서 보완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Get Solved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DFBDA-C75E-359E-4040-3E9A95BB9B4C}"/>
              </a:ext>
            </a:extLst>
          </p:cNvPr>
          <p:cNvGrpSpPr/>
          <p:nvPr/>
        </p:nvGrpSpPr>
        <p:grpSpPr>
          <a:xfrm>
            <a:off x="605903" y="2135224"/>
            <a:ext cx="4871006" cy="1920242"/>
            <a:chOff x="4677476" y="2068549"/>
            <a:chExt cx="4871006" cy="19202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32ABC9-5E52-8076-A547-036B6C38346A}"/>
                </a:ext>
              </a:extLst>
            </p:cNvPr>
            <p:cNvGrpSpPr/>
            <p:nvPr/>
          </p:nvGrpSpPr>
          <p:grpSpPr>
            <a:xfrm>
              <a:off x="4677476" y="2068549"/>
              <a:ext cx="1920242" cy="1920242"/>
              <a:chOff x="426595" y="2322697"/>
              <a:chExt cx="1920242" cy="19202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794FE81-8301-57A7-5FBD-2956E9C22D12}"/>
                  </a:ext>
                </a:extLst>
              </p:cNvPr>
              <p:cNvSpPr/>
              <p:nvPr/>
            </p:nvSpPr>
            <p:spPr>
              <a:xfrm>
                <a:off x="426595" y="2322697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3D88A4-FE28-15EF-B3C1-3291138D3048}"/>
                  </a:ext>
                </a:extLst>
              </p:cNvPr>
              <p:cNvSpPr txBox="1"/>
              <p:nvPr/>
            </p:nvSpPr>
            <p:spPr>
              <a:xfrm>
                <a:off x="426595" y="2790375"/>
                <a:ext cx="1920242" cy="98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핀의 개수가</a:t>
                </a:r>
                <a:endParaRPr lang="en-US" altLang="ko-KR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40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3</a:t>
                </a:r>
                <a:r>
                  <a:rPr lang="ko-KR" altLang="en-US" sz="40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배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75D224-622F-3C29-B3CD-3F071374AF4F}"/>
                </a:ext>
              </a:extLst>
            </p:cNvPr>
            <p:cNvGrpSpPr/>
            <p:nvPr/>
          </p:nvGrpSpPr>
          <p:grpSpPr>
            <a:xfrm>
              <a:off x="7628240" y="2068549"/>
              <a:ext cx="1920242" cy="1920242"/>
              <a:chOff x="2464663" y="2316558"/>
              <a:chExt cx="1920242" cy="192024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465E8C-343C-A925-B98F-0F533FE954B0}"/>
                  </a:ext>
                </a:extLst>
              </p:cNvPr>
              <p:cNvSpPr/>
              <p:nvPr/>
            </p:nvSpPr>
            <p:spPr>
              <a:xfrm>
                <a:off x="2464663" y="2316558"/>
                <a:ext cx="1920242" cy="192024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ADAF9-9EE8-9098-DFBE-C13EB20B09A0}"/>
                  </a:ext>
                </a:extLst>
              </p:cNvPr>
              <p:cNvSpPr txBox="1"/>
              <p:nvPr/>
            </p:nvSpPr>
            <p:spPr>
              <a:xfrm>
                <a:off x="2588488" y="2895126"/>
                <a:ext cx="1770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라즈베리 파이 보다</a:t>
                </a:r>
                <a:endParaRPr lang="en-US" altLang="ko-KR" sz="16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32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5</a:t>
                </a:r>
                <a:r>
                  <a:rPr lang="ko-KR" altLang="en-US" sz="32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배 저렴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079B4A-BB9A-906C-27A2-7B903EA44044}"/>
                </a:ext>
              </a:extLst>
            </p:cNvPr>
            <p:cNvGrpSpPr/>
            <p:nvPr/>
          </p:nvGrpSpPr>
          <p:grpSpPr>
            <a:xfrm>
              <a:off x="6870619" y="2875632"/>
              <a:ext cx="484720" cy="481679"/>
              <a:chOff x="6767220" y="2743300"/>
              <a:chExt cx="484720" cy="481679"/>
            </a:xfrm>
          </p:grpSpPr>
          <p:sp>
            <p:nvSpPr>
              <p:cNvPr id="11" name="직선 연결선 10">
                <a:extLst>
                  <a:ext uri="{FF2B5EF4-FFF2-40B4-BE49-F238E27FC236}">
                    <a16:creationId xmlns:a16="http://schemas.microsoft.com/office/drawing/2014/main" id="{12E4EC2E-FE97-E2EE-AFAF-619E03E53851}"/>
                  </a:ext>
                </a:extLst>
              </p:cNvPr>
              <p:cNvSpPr/>
              <p:nvPr/>
            </p:nvSpPr>
            <p:spPr>
              <a:xfrm>
                <a:off x="7009580" y="2743300"/>
                <a:ext cx="0" cy="481679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sp>
            <p:nvSpPr>
              <p:cNvPr id="12" name="직선 연결선 11">
                <a:extLst>
                  <a:ext uri="{FF2B5EF4-FFF2-40B4-BE49-F238E27FC236}">
                    <a16:creationId xmlns:a16="http://schemas.microsoft.com/office/drawing/2014/main" id="{8BFA57FF-6322-6622-681E-35D6AF6FA21D}"/>
                  </a:ext>
                </a:extLst>
              </p:cNvPr>
              <p:cNvSpPr/>
              <p:nvPr/>
            </p:nvSpPr>
            <p:spPr>
              <a:xfrm flipH="1" flipV="1">
                <a:off x="6767220" y="2984500"/>
                <a:ext cx="484720" cy="0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46BDEF8-C35A-3790-6DF8-BD704B7C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" r="918"/>
          <a:stretch/>
        </p:blipFill>
        <p:spPr>
          <a:xfrm>
            <a:off x="5873635" y="1422911"/>
            <a:ext cx="3888000" cy="424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971921-946F-037C-604D-4414F628A048}"/>
              </a:ext>
            </a:extLst>
          </p:cNvPr>
          <p:cNvSpPr/>
          <p:nvPr/>
        </p:nvSpPr>
        <p:spPr>
          <a:xfrm>
            <a:off x="5934674" y="2486025"/>
            <a:ext cx="932851" cy="30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59860-243F-5456-D833-361377CCE5D3}"/>
              </a:ext>
            </a:extLst>
          </p:cNvPr>
          <p:cNvSpPr/>
          <p:nvPr/>
        </p:nvSpPr>
        <p:spPr>
          <a:xfrm>
            <a:off x="8496300" y="2715132"/>
            <a:ext cx="1143000" cy="2637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9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028185-5A32-F72D-E439-634DEF1C5A5B}"/>
              </a:ext>
            </a:extLst>
          </p:cNvPr>
          <p:cNvSpPr/>
          <p:nvPr/>
        </p:nvSpPr>
        <p:spPr>
          <a:xfrm>
            <a:off x="1426413" y="1156219"/>
            <a:ext cx="6970827" cy="3053901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13792" y="141598"/>
            <a:ext cx="4221048" cy="7480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플랫폼별 역할분담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C448B8-D1A9-6B52-0017-737EB6FD43DB}"/>
              </a:ext>
            </a:extLst>
          </p:cNvPr>
          <p:cNvGrpSpPr/>
          <p:nvPr/>
        </p:nvGrpSpPr>
        <p:grpSpPr>
          <a:xfrm>
            <a:off x="3606384" y="1441348"/>
            <a:ext cx="2233006" cy="2386928"/>
            <a:chOff x="5531171" y="1576189"/>
            <a:chExt cx="2404746" cy="2404746"/>
          </a:xfrm>
          <a:solidFill>
            <a:schemeClr val="bg1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2B44101-081F-6297-3A0F-2DC4D9F727FD}"/>
                </a:ext>
              </a:extLst>
            </p:cNvPr>
            <p:cNvSpPr/>
            <p:nvPr/>
          </p:nvSpPr>
          <p:spPr>
            <a:xfrm>
              <a:off x="5531171" y="1576189"/>
              <a:ext cx="2404746" cy="2404746"/>
            </a:xfrm>
            <a:prstGeom prst="ellips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58F4D7-A1AF-88ED-0A4A-6A590051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089388" y="2093291"/>
              <a:ext cx="1288311" cy="1431098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2170629" y="4254781"/>
            <a:ext cx="5885185" cy="661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파이는 이미지 처리에 주력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9F708D-3C21-99D8-795D-7738B90A01D6}"/>
              </a:ext>
            </a:extLst>
          </p:cNvPr>
          <p:cNvGrpSpPr/>
          <p:nvPr/>
        </p:nvGrpSpPr>
        <p:grpSpPr>
          <a:xfrm>
            <a:off x="1786736" y="1607412"/>
            <a:ext cx="6248391" cy="2370134"/>
            <a:chOff x="1762069" y="1561877"/>
            <a:chExt cx="7058522" cy="25047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41C1C-4AA7-28A9-9F7F-BEF9B8D8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 flipH="1">
              <a:off x="1762069" y="2215702"/>
              <a:ext cx="1053000" cy="105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FABA4900-088D-3489-35CF-DE82EAE8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804949" y="3020383"/>
              <a:ext cx="792027" cy="1046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C3119D-4AA1-659B-7038-CAC77AE4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7577099" y="1561877"/>
              <a:ext cx="1243492" cy="660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7FCBA0-CA7B-199C-5377-5A2C1CF2650E}"/>
              </a:ext>
            </a:extLst>
          </p:cNvPr>
          <p:cNvGrpSpPr/>
          <p:nvPr/>
        </p:nvGrpSpPr>
        <p:grpSpPr>
          <a:xfrm>
            <a:off x="2861512" y="1991437"/>
            <a:ext cx="4581660" cy="1545698"/>
            <a:chOff x="3158712" y="2176081"/>
            <a:chExt cx="4357254" cy="1375198"/>
          </a:xfrm>
        </p:grpSpPr>
        <p:sp>
          <p:nvSpPr>
            <p:cNvPr id="6" name="직선 연결선 5">
              <a:extLst>
                <a:ext uri="{FF2B5EF4-FFF2-40B4-BE49-F238E27FC236}">
                  <a16:creationId xmlns:a16="http://schemas.microsoft.com/office/drawing/2014/main" id="{42AEF1C1-2D0B-114B-9DAD-37F116A1D3A0}"/>
                </a:ext>
              </a:extLst>
            </p:cNvPr>
            <p:cNvSpPr/>
            <p:nvPr/>
          </p:nvSpPr>
          <p:spPr>
            <a:xfrm flipH="1">
              <a:off x="3158712" y="2787397"/>
              <a:ext cx="432721" cy="576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47F52EC7-EE04-8B59-3F7C-889D3D9CCA3C}"/>
                </a:ext>
              </a:extLst>
            </p:cNvPr>
            <p:cNvSpPr/>
            <p:nvPr/>
          </p:nvSpPr>
          <p:spPr>
            <a:xfrm>
              <a:off x="3158712" y="2968477"/>
              <a:ext cx="456481" cy="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20" name="직선 연결선 19">
              <a:extLst>
                <a:ext uri="{FF2B5EF4-FFF2-40B4-BE49-F238E27FC236}">
                  <a16:creationId xmlns:a16="http://schemas.microsoft.com/office/drawing/2014/main" id="{1B743242-0593-1FBC-97B7-CF3B8DFCB9EB}"/>
                </a:ext>
              </a:extLst>
            </p:cNvPr>
            <p:cNvSpPr/>
            <p:nvPr/>
          </p:nvSpPr>
          <p:spPr>
            <a:xfrm flipV="1">
              <a:off x="7514166" y="2589596"/>
              <a:ext cx="1800" cy="29520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21" name="직선 연결선 20">
              <a:extLst>
                <a:ext uri="{FF2B5EF4-FFF2-40B4-BE49-F238E27FC236}">
                  <a16:creationId xmlns:a16="http://schemas.microsoft.com/office/drawing/2014/main" id="{A5A2F1B8-A1A3-87F9-D781-02EA07ADA09A}"/>
                </a:ext>
              </a:extLst>
            </p:cNvPr>
            <p:cNvSpPr/>
            <p:nvPr/>
          </p:nvSpPr>
          <p:spPr>
            <a:xfrm>
              <a:off x="6200357" y="3541560"/>
              <a:ext cx="663840" cy="9719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22" name="직선 연결선 21">
              <a:extLst>
                <a:ext uri="{FF2B5EF4-FFF2-40B4-BE49-F238E27FC236}">
                  <a16:creationId xmlns:a16="http://schemas.microsoft.com/office/drawing/2014/main" id="{053A21BD-B1EA-FBE0-E63E-B49A21BC93C0}"/>
                </a:ext>
              </a:extLst>
            </p:cNvPr>
            <p:cNvSpPr/>
            <p:nvPr/>
          </p:nvSpPr>
          <p:spPr>
            <a:xfrm flipH="1">
              <a:off x="6199351" y="2176081"/>
              <a:ext cx="631080" cy="180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07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2170629" y="4254781"/>
            <a:ext cx="5885185" cy="661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STM32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는 주변기기 제어에 주력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5E437A-04A3-1976-FCA2-A3A2366BC1CD}"/>
              </a:ext>
            </a:extLst>
          </p:cNvPr>
          <p:cNvGrpSpPr/>
          <p:nvPr/>
        </p:nvGrpSpPr>
        <p:grpSpPr>
          <a:xfrm>
            <a:off x="549053" y="1447359"/>
            <a:ext cx="8958192" cy="2717037"/>
            <a:chOff x="549053" y="1447359"/>
            <a:chExt cx="8958192" cy="27170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F028185-5A32-F72D-E439-634DEF1C5A5B}"/>
                </a:ext>
              </a:extLst>
            </p:cNvPr>
            <p:cNvSpPr/>
            <p:nvPr/>
          </p:nvSpPr>
          <p:spPr>
            <a:xfrm>
              <a:off x="2453489" y="1447359"/>
              <a:ext cx="5158041" cy="2717037"/>
            </a:xfrm>
            <a:prstGeom prst="rect">
              <a:avLst/>
            </a:prstGeom>
            <a:solidFill>
              <a:srgbClr val="F0F4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11C127C-BBCC-7373-5A27-69CEF5BF7EBF}"/>
                </a:ext>
              </a:extLst>
            </p:cNvPr>
            <p:cNvGrpSpPr/>
            <p:nvPr/>
          </p:nvGrpSpPr>
          <p:grpSpPr>
            <a:xfrm>
              <a:off x="549053" y="1624730"/>
              <a:ext cx="8958192" cy="2157821"/>
              <a:chOff x="549053" y="1624730"/>
              <a:chExt cx="8958192" cy="215782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2B44101-081F-6297-3A0F-2DC4D9F727FD}"/>
                  </a:ext>
                </a:extLst>
              </p:cNvPr>
              <p:cNvSpPr/>
              <p:nvPr/>
            </p:nvSpPr>
            <p:spPr>
              <a:xfrm>
                <a:off x="3978491" y="1658916"/>
                <a:ext cx="2123635" cy="212363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6339CE3F-CA89-537E-4F40-19BDF2896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4348371" y="2035592"/>
                <a:ext cx="1383874" cy="1383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087D604-7C56-EC5C-8611-1737EB180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 rot="5379000">
                <a:off x="2707632" y="1624730"/>
                <a:ext cx="1046520" cy="10465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E0F7E7E-F1A6-85EA-4356-BE59717C08D2}"/>
                  </a:ext>
                </a:extLst>
              </p:cNvPr>
              <p:cNvGrpSpPr/>
              <p:nvPr/>
            </p:nvGrpSpPr>
            <p:grpSpPr>
              <a:xfrm>
                <a:off x="3464962" y="2615789"/>
                <a:ext cx="398377" cy="371160"/>
                <a:chOff x="3148015" y="2615789"/>
                <a:chExt cx="811427" cy="371160"/>
              </a:xfrm>
            </p:grpSpPr>
            <p:sp>
              <p:nvSpPr>
                <p:cNvPr id="9" name="직선 연결선 8">
                  <a:extLst>
                    <a:ext uri="{FF2B5EF4-FFF2-40B4-BE49-F238E27FC236}">
                      <a16:creationId xmlns:a16="http://schemas.microsoft.com/office/drawing/2014/main" id="{1B254F64-14CC-61BB-5CD7-0CBD116A84B5}"/>
                    </a:ext>
                  </a:extLst>
                </p:cNvPr>
                <p:cNvSpPr/>
                <p:nvPr/>
              </p:nvSpPr>
              <p:spPr>
                <a:xfrm>
                  <a:off x="3164171" y="2615789"/>
                  <a:ext cx="0" cy="37116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12" name="직선 연결선 11">
                  <a:extLst>
                    <a:ext uri="{FF2B5EF4-FFF2-40B4-BE49-F238E27FC236}">
                      <a16:creationId xmlns:a16="http://schemas.microsoft.com/office/drawing/2014/main" id="{C6047805-5F65-BC11-CB0A-428A41E9D5B5}"/>
                    </a:ext>
                  </a:extLst>
                </p:cNvPr>
                <p:cNvSpPr/>
                <p:nvPr/>
              </p:nvSpPr>
              <p:spPr>
                <a:xfrm flipV="1">
                  <a:off x="3148015" y="2969922"/>
                  <a:ext cx="811427" cy="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 dirty="0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1CCC4B3-A61C-2397-C8BE-6028DF804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 flipH="1">
                <a:off x="6377316" y="2329746"/>
                <a:ext cx="1089360" cy="10897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직선 연결선 25">
                <a:extLst>
                  <a:ext uri="{FF2B5EF4-FFF2-40B4-BE49-F238E27FC236}">
                    <a16:creationId xmlns:a16="http://schemas.microsoft.com/office/drawing/2014/main" id="{0AA8AB9F-B54C-E6D8-1762-6F084AC0E267}"/>
                  </a:ext>
                </a:extLst>
              </p:cNvPr>
              <p:cNvSpPr/>
              <p:nvPr/>
            </p:nvSpPr>
            <p:spPr>
              <a:xfrm>
                <a:off x="7707245" y="2947865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025F4B5-135B-5906-A2AA-4B92BFB63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8247245" y="2159466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직선 연결선 27">
                <a:extLst>
                  <a:ext uri="{FF2B5EF4-FFF2-40B4-BE49-F238E27FC236}">
                    <a16:creationId xmlns:a16="http://schemas.microsoft.com/office/drawing/2014/main" id="{CBDDA9F3-9F93-7F1F-B3E6-366BEDA8F761}"/>
                  </a:ext>
                </a:extLst>
              </p:cNvPr>
              <p:cNvSpPr/>
              <p:nvPr/>
            </p:nvSpPr>
            <p:spPr>
              <a:xfrm>
                <a:off x="6223268" y="2939805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9824E27-6F37-9B81-9925-469E51037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49053" y="2160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직선 연결선 29">
                <a:extLst>
                  <a:ext uri="{FF2B5EF4-FFF2-40B4-BE49-F238E27FC236}">
                    <a16:creationId xmlns:a16="http://schemas.microsoft.com/office/drawing/2014/main" id="{07E52396-4CC4-C4F9-CB9A-4010E0C68C82}"/>
                  </a:ext>
                </a:extLst>
              </p:cNvPr>
              <p:cNvSpPr/>
              <p:nvPr/>
            </p:nvSpPr>
            <p:spPr>
              <a:xfrm flipH="1">
                <a:off x="1978973" y="2957400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13792" y="141598"/>
            <a:ext cx="4221048" cy="7480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플랫폼별 역할분담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9875" y="209804"/>
            <a:ext cx="6631835" cy="1006248"/>
          </a:xfrm>
        </p:spPr>
        <p:txBody>
          <a:bodyPr vert="horz"/>
          <a:lstStyle/>
          <a:p>
            <a:pPr lvl="0" algn="l"/>
            <a:r>
              <a:rPr lang="ko-KR" altLang="en-US" sz="40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입출입</a:t>
            </a: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동시작동</a:t>
            </a:r>
            <a:r>
              <a:rPr lang="en-US" altLang="ko-KR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altLang="ko-KR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멀티프로세싱 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→ 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RTOS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로 대체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710044" y="1679602"/>
            <a:ext cx="2669420" cy="3681847"/>
            <a:chOff x="25133" y="1733725"/>
            <a:chExt cx="2669420" cy="36818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25133" y="3547636"/>
              <a:ext cx="2669420" cy="1867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</a:t>
              </a: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딥러닝 기반 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객체인식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모델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1A1F0B-ADAD-7B2B-C21A-1ED89892F933}"/>
              </a:ext>
            </a:extLst>
          </p:cNvPr>
          <p:cNvGrpSpPr/>
          <p:nvPr/>
        </p:nvGrpSpPr>
        <p:grpSpPr>
          <a:xfrm>
            <a:off x="3589128" y="1684985"/>
            <a:ext cx="2921000" cy="2921019"/>
            <a:chOff x="-73784" y="1733725"/>
            <a:chExt cx="2921000" cy="292101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AF28F37-432F-5594-E537-DDAE59516490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52BD1-6834-9E87-532A-1C654C0F1502}"/>
                </a:ext>
              </a:extLst>
            </p:cNvPr>
            <p:cNvSpPr txBox="1"/>
            <p:nvPr/>
          </p:nvSpPr>
          <p:spPr>
            <a:xfrm>
              <a:off x="-73784" y="3591055"/>
              <a:ext cx="2921000" cy="10636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RTOS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운영체제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8C41E7-9EE9-E820-0476-D6942FFC86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33607" y="2408420"/>
            <a:ext cx="1076040" cy="57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D9FCAF-63C2-7CFB-07AC-0C7B2640241E}"/>
              </a:ext>
            </a:extLst>
          </p:cNvPr>
          <p:cNvGrpSpPr/>
          <p:nvPr/>
        </p:nvGrpSpPr>
        <p:grpSpPr>
          <a:xfrm>
            <a:off x="6692919" y="1679602"/>
            <a:ext cx="2669420" cy="2890441"/>
            <a:chOff x="6840926" y="1679602"/>
            <a:chExt cx="2669420" cy="289044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1B0BF40-3131-7CF6-135E-B8EBE65752A5}"/>
                </a:ext>
              </a:extLst>
            </p:cNvPr>
            <p:cNvGrpSpPr/>
            <p:nvPr/>
          </p:nvGrpSpPr>
          <p:grpSpPr>
            <a:xfrm>
              <a:off x="6840926" y="1679602"/>
              <a:ext cx="2669420" cy="2890441"/>
              <a:chOff x="52006" y="1733725"/>
              <a:chExt cx="2669420" cy="289044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9EF947A-1F31-DA0E-F409-BD4C1319E498}"/>
                  </a:ext>
                </a:extLst>
              </p:cNvPr>
              <p:cNvSpPr/>
              <p:nvPr/>
            </p:nvSpPr>
            <p:spPr>
              <a:xfrm>
                <a:off x="426595" y="1733725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C2DF6F-779F-180D-9BB3-E304E3AE8D26}"/>
                  </a:ext>
                </a:extLst>
              </p:cNvPr>
              <p:cNvSpPr txBox="1"/>
              <p:nvPr/>
            </p:nvSpPr>
            <p:spPr>
              <a:xfrm>
                <a:off x="52006" y="3573237"/>
                <a:ext cx="2669420" cy="10509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32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Mongo DB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문서형 </a:t>
                </a:r>
                <a:r>
                  <a:rPr lang="en-US" altLang="ko-KR" sz="1600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NoSQL</a:t>
                </a:r>
                <a:endParaRPr lang="en-US" altLang="ko-KR" sz="36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B0C8F1-C657-54F6-D304-F7FCAA64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634196" y="2098283"/>
              <a:ext cx="1082880" cy="10828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1062481-F1CB-ACAF-4C81-B4FED599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35833" y="2439740"/>
            <a:ext cx="1420920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2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396672" y="112163"/>
            <a:ext cx="691005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는 외부 데스크탑에 설치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BCC3FA0-53DD-0C24-DCC2-1B85CC9BE482}"/>
              </a:ext>
            </a:extLst>
          </p:cNvPr>
          <p:cNvGrpSpPr/>
          <p:nvPr/>
        </p:nvGrpSpPr>
        <p:grpSpPr>
          <a:xfrm>
            <a:off x="2182194" y="1419726"/>
            <a:ext cx="6345560" cy="3396058"/>
            <a:chOff x="1929102" y="1591712"/>
            <a:chExt cx="6345560" cy="339605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332F971-2FFE-59E1-F040-9FF916BA8DEA}"/>
                </a:ext>
              </a:extLst>
            </p:cNvPr>
            <p:cNvGrpSpPr/>
            <p:nvPr/>
          </p:nvGrpSpPr>
          <p:grpSpPr>
            <a:xfrm>
              <a:off x="1929103" y="1635087"/>
              <a:ext cx="1584452" cy="1584452"/>
              <a:chOff x="7215515" y="1679602"/>
              <a:chExt cx="1920242" cy="1920242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99EF947A-1F31-DA0E-F409-BD4C1319E498}"/>
                  </a:ext>
                </a:extLst>
              </p:cNvPr>
              <p:cNvSpPr/>
              <p:nvPr/>
            </p:nvSpPr>
            <p:spPr>
              <a:xfrm>
                <a:off x="7215515" y="1679602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C9B0C8F1-C657-54F6-D304-F7FCAA64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7424856" y="1881792"/>
                <a:ext cx="1501556" cy="1501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1C3A843D-EBB5-BBED-DE73-21918CD3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028483" y="2425717"/>
              <a:ext cx="1626592" cy="0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39B3F9D-2DB8-0DE1-9FE5-D88F1F4289DB}"/>
                </a:ext>
              </a:extLst>
            </p:cNvPr>
            <p:cNvGrpSpPr/>
            <p:nvPr/>
          </p:nvGrpSpPr>
          <p:grpSpPr>
            <a:xfrm>
              <a:off x="6027078" y="1591712"/>
              <a:ext cx="1584452" cy="1584452"/>
              <a:chOff x="5691288" y="1409890"/>
              <a:chExt cx="1920242" cy="1920242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011F999C-0C64-0B3A-4F46-9464E7E5205F}"/>
                  </a:ext>
                </a:extLst>
              </p:cNvPr>
              <p:cNvSpPr/>
              <p:nvPr/>
            </p:nvSpPr>
            <p:spPr>
              <a:xfrm>
                <a:off x="5691288" y="1409890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B11C1DF-CC27-1CEF-7110-D3EACEEC2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6058653" y="1775765"/>
                <a:ext cx="1345294" cy="1091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ED37CACD-209D-6730-1FD9-167FC6AC23D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28481" y="2866001"/>
              <a:ext cx="1483668" cy="1349491"/>
            </a:xfrm>
            <a:prstGeom prst="bentConnector3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AC1963-567A-D28C-12D7-BDED491CCE57}"/>
                </a:ext>
              </a:extLst>
            </p:cNvPr>
            <p:cNvGrpSpPr/>
            <p:nvPr/>
          </p:nvGrpSpPr>
          <p:grpSpPr>
            <a:xfrm>
              <a:off x="1929102" y="3403317"/>
              <a:ext cx="1584453" cy="1584453"/>
              <a:chOff x="5531171" y="1576189"/>
              <a:chExt cx="2404746" cy="2404746"/>
            </a:xfrm>
            <a:solidFill>
              <a:schemeClr val="bg1"/>
            </a:solidFill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EF4B997-7F90-E74A-C1A2-36892777A36B}"/>
                  </a:ext>
                </a:extLst>
              </p:cNvPr>
              <p:cNvSpPr/>
              <p:nvPr/>
            </p:nvSpPr>
            <p:spPr>
              <a:xfrm>
                <a:off x="5531171" y="1576189"/>
                <a:ext cx="2404746" cy="2404746"/>
              </a:xfrm>
              <a:prstGeom prst="ellipse">
                <a:avLst/>
              </a:prstGeom>
              <a:grpFill/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912098C7-030F-7960-3B27-CD333173A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996866" y="1980983"/>
                <a:ext cx="1490515" cy="16557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3DFCEB-7943-623D-6C7B-BE934195F021}"/>
                </a:ext>
              </a:extLst>
            </p:cNvPr>
            <p:cNvSpPr txBox="1"/>
            <p:nvPr/>
          </p:nvSpPr>
          <p:spPr>
            <a:xfrm>
              <a:off x="5363945" y="3440365"/>
              <a:ext cx="29107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외부 데스크탑</a:t>
              </a:r>
              <a:r>
                <a:rPr lang="ko-KR" altLang="en-US" sz="20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에 보관해야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D4942D-FA95-45FB-93F9-AC594CC469CE}"/>
                </a:ext>
              </a:extLst>
            </p:cNvPr>
            <p:cNvSpPr txBox="1"/>
            <p:nvPr/>
          </p:nvSpPr>
          <p:spPr>
            <a:xfrm>
              <a:off x="6027076" y="3804142"/>
              <a:ext cx="18705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위험 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25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371109" y="41709"/>
            <a:ext cx="7464754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4DF5662E-9166-1247-FA5F-134E022ADFF3}"/>
              </a:ext>
            </a:extLst>
          </p:cNvPr>
          <p:cNvSpPr txBox="1">
            <a:spLocks/>
          </p:cNvSpPr>
          <p:nvPr/>
        </p:nvSpPr>
        <p:spPr>
          <a:xfrm>
            <a:off x="320986" y="5856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완성된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High Level Design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190AD3E-4020-0AE0-E86A-28F891DCEB4B}"/>
              </a:ext>
            </a:extLst>
          </p:cNvPr>
          <p:cNvGrpSpPr/>
          <p:nvPr/>
        </p:nvGrpSpPr>
        <p:grpSpPr>
          <a:xfrm>
            <a:off x="887730" y="1176104"/>
            <a:ext cx="8190859" cy="4097723"/>
            <a:chOff x="887368" y="1176104"/>
            <a:chExt cx="8190859" cy="409772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B4B09E1-A78F-F3FB-C841-F99ED5B2ECEE}"/>
                </a:ext>
              </a:extLst>
            </p:cNvPr>
            <p:cNvGrpSpPr/>
            <p:nvPr/>
          </p:nvGrpSpPr>
          <p:grpSpPr>
            <a:xfrm>
              <a:off x="3012274" y="3467339"/>
              <a:ext cx="4407718" cy="1806488"/>
              <a:chOff x="1798520" y="1447359"/>
              <a:chExt cx="6629401" cy="2717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F028185-5A32-F72D-E439-634DEF1C5A5B}"/>
                  </a:ext>
                </a:extLst>
              </p:cNvPr>
              <p:cNvSpPr/>
              <p:nvPr/>
            </p:nvSpPr>
            <p:spPr>
              <a:xfrm>
                <a:off x="1798520" y="1447359"/>
                <a:ext cx="6629401" cy="2717037"/>
              </a:xfrm>
              <a:prstGeom prst="rect">
                <a:avLst/>
              </a:prstGeom>
              <a:solidFill>
                <a:srgbClr val="F0F4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BC448B8-D1A9-6B52-0017-737EB6FD43DB}"/>
                  </a:ext>
                </a:extLst>
              </p:cNvPr>
              <p:cNvGrpSpPr/>
              <p:nvPr/>
            </p:nvGrpSpPr>
            <p:grpSpPr>
              <a:xfrm>
                <a:off x="3978491" y="1658916"/>
                <a:ext cx="2123635" cy="2123635"/>
                <a:chOff x="5531171" y="1576189"/>
                <a:chExt cx="2404746" cy="2404746"/>
              </a:xfrm>
              <a:solidFill>
                <a:schemeClr val="bg1"/>
              </a:solidFill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2B44101-081F-6297-3A0F-2DC4D9F727FD}"/>
                    </a:ext>
                  </a:extLst>
                </p:cNvPr>
                <p:cNvSpPr/>
                <p:nvPr/>
              </p:nvSpPr>
              <p:spPr>
                <a:xfrm>
                  <a:off x="5531171" y="1576189"/>
                  <a:ext cx="2404746" cy="2404746"/>
                </a:xfrm>
                <a:prstGeom prst="ellipse">
                  <a:avLst/>
                </a:prstGeom>
                <a:grp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058F4D7-A1AF-88ED-0A4A-6A5900515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6089388" y="2093291"/>
                  <a:ext cx="1288311" cy="1431098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E9F708D-3C21-99D8-795D-7738B90A01D6}"/>
                  </a:ext>
                </a:extLst>
              </p:cNvPr>
              <p:cNvGrpSpPr/>
              <p:nvPr/>
            </p:nvGrpSpPr>
            <p:grpSpPr>
              <a:xfrm>
                <a:off x="2158843" y="1823128"/>
                <a:ext cx="5942349" cy="2108694"/>
                <a:chOff x="1762069" y="1561877"/>
                <a:chExt cx="7058522" cy="2504777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16441C1C-4AA7-28A9-9F7F-BEF9B8D83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flipH="1">
                  <a:off x="1762069" y="2215702"/>
                  <a:ext cx="1053000" cy="1053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그래픽 17">
                  <a:extLst>
                    <a:ext uri="{FF2B5EF4-FFF2-40B4-BE49-F238E27FC236}">
                      <a16:creationId xmlns:a16="http://schemas.microsoft.com/office/drawing/2014/main" id="{FABA4900-088D-3489-35CF-DE82EAE88B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/>
                  <a:alphaModFix/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804949" y="3020383"/>
                  <a:ext cx="792027" cy="10462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43C3119D-4AA1-659B-7038-CAC77AE4D7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7577099" y="1561877"/>
                  <a:ext cx="1243492" cy="6607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C7FCBA0-CA7B-199C-5377-5A2C1CF2650E}"/>
                  </a:ext>
                </a:extLst>
              </p:cNvPr>
              <p:cNvGrpSpPr/>
              <p:nvPr/>
            </p:nvGrpSpPr>
            <p:grpSpPr>
              <a:xfrm>
                <a:off x="3233619" y="2116213"/>
                <a:ext cx="4357254" cy="1375198"/>
                <a:chOff x="3158712" y="2176081"/>
                <a:chExt cx="4357254" cy="1375198"/>
              </a:xfrm>
            </p:grpSpPr>
            <p:sp>
              <p:nvSpPr>
                <p:cNvPr id="6" name="직선 연결선 5">
                  <a:extLst>
                    <a:ext uri="{FF2B5EF4-FFF2-40B4-BE49-F238E27FC236}">
                      <a16:creationId xmlns:a16="http://schemas.microsoft.com/office/drawing/2014/main" id="{42AEF1C1-2D0B-114B-9DAD-37F116A1D3A0}"/>
                    </a:ext>
                  </a:extLst>
                </p:cNvPr>
                <p:cNvSpPr/>
                <p:nvPr/>
              </p:nvSpPr>
              <p:spPr>
                <a:xfrm flipH="1">
                  <a:off x="3158712" y="2682339"/>
                  <a:ext cx="432721" cy="576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  <p:sp>
              <p:nvSpPr>
                <p:cNvPr id="15" name="직선 연결선 14">
                  <a:extLst>
                    <a:ext uri="{FF2B5EF4-FFF2-40B4-BE49-F238E27FC236}">
                      <a16:creationId xmlns:a16="http://schemas.microsoft.com/office/drawing/2014/main" id="{47F52EC7-EE04-8B59-3F7C-889D3D9CCA3C}"/>
                    </a:ext>
                  </a:extLst>
                </p:cNvPr>
                <p:cNvSpPr/>
                <p:nvPr/>
              </p:nvSpPr>
              <p:spPr>
                <a:xfrm>
                  <a:off x="3158712" y="3092636"/>
                  <a:ext cx="456480" cy="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20" name="직선 연결선 19">
                  <a:extLst>
                    <a:ext uri="{FF2B5EF4-FFF2-40B4-BE49-F238E27FC236}">
                      <a16:creationId xmlns:a16="http://schemas.microsoft.com/office/drawing/2014/main" id="{1B743242-0593-1FBC-97B7-CF3B8DFCB9EB}"/>
                    </a:ext>
                  </a:extLst>
                </p:cNvPr>
                <p:cNvSpPr/>
                <p:nvPr/>
              </p:nvSpPr>
              <p:spPr>
                <a:xfrm flipV="1">
                  <a:off x="7508137" y="2560943"/>
                  <a:ext cx="7829" cy="427688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  <p:sp>
              <p:nvSpPr>
                <p:cNvPr id="21" name="직선 연결선 20">
                  <a:extLst>
                    <a:ext uri="{FF2B5EF4-FFF2-40B4-BE49-F238E27FC236}">
                      <a16:creationId xmlns:a16="http://schemas.microsoft.com/office/drawing/2014/main" id="{A5A2F1B8-A1A3-87F9-D781-02EA07ADA09A}"/>
                    </a:ext>
                  </a:extLst>
                </p:cNvPr>
                <p:cNvSpPr/>
                <p:nvPr/>
              </p:nvSpPr>
              <p:spPr>
                <a:xfrm>
                  <a:off x="6200357" y="3541560"/>
                  <a:ext cx="663840" cy="9719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22" name="직선 연결선 21">
                  <a:extLst>
                    <a:ext uri="{FF2B5EF4-FFF2-40B4-BE49-F238E27FC236}">
                      <a16:creationId xmlns:a16="http://schemas.microsoft.com/office/drawing/2014/main" id="{053A21BD-B1EA-FBE0-E63E-B49A21BC93C0}"/>
                    </a:ext>
                  </a:extLst>
                </p:cNvPr>
                <p:cNvSpPr/>
                <p:nvPr/>
              </p:nvSpPr>
              <p:spPr>
                <a:xfrm flipH="1">
                  <a:off x="6199351" y="2176081"/>
                  <a:ext cx="631080" cy="180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D397CF6-1AF4-E020-3318-B2980E287963}"/>
                </a:ext>
              </a:extLst>
            </p:cNvPr>
            <p:cNvGrpSpPr/>
            <p:nvPr/>
          </p:nvGrpSpPr>
          <p:grpSpPr>
            <a:xfrm>
              <a:off x="955255" y="1176104"/>
              <a:ext cx="8122972" cy="3899363"/>
              <a:chOff x="269056" y="1142629"/>
              <a:chExt cx="8122972" cy="3899363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BF55D8D-5578-4C0E-82C5-FF3C4AF17229}"/>
                  </a:ext>
                </a:extLst>
              </p:cNvPr>
              <p:cNvGrpSpPr/>
              <p:nvPr/>
            </p:nvGrpSpPr>
            <p:grpSpPr>
              <a:xfrm>
                <a:off x="269056" y="1142629"/>
                <a:ext cx="8122972" cy="3899363"/>
                <a:chOff x="-54900" y="1447360"/>
                <a:chExt cx="8122972" cy="3899363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50E3EC8-AB69-6FFE-F9A7-C699897A42AB}"/>
                    </a:ext>
                  </a:extLst>
                </p:cNvPr>
                <p:cNvGrpSpPr/>
                <p:nvPr/>
              </p:nvGrpSpPr>
              <p:grpSpPr>
                <a:xfrm>
                  <a:off x="1337104" y="1447360"/>
                  <a:ext cx="6730968" cy="3899363"/>
                  <a:chOff x="1573837" y="1447359"/>
                  <a:chExt cx="8753012" cy="5070762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2A0925F-B999-7DC0-A2E5-4722BA1DA271}"/>
                      </a:ext>
                    </a:extLst>
                  </p:cNvPr>
                  <p:cNvSpPr/>
                  <p:nvPr/>
                </p:nvSpPr>
                <p:spPr>
                  <a:xfrm>
                    <a:off x="2453489" y="1447359"/>
                    <a:ext cx="5158041" cy="2717037"/>
                  </a:xfrm>
                  <a:prstGeom prst="rect">
                    <a:avLst/>
                  </a:prstGeom>
                  <a:solidFill>
                    <a:srgbClr val="F0F4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6FDFB4D4-3E24-F7D4-E9EB-619F3B2A702A}"/>
                      </a:ext>
                    </a:extLst>
                  </p:cNvPr>
                  <p:cNvGrpSpPr/>
                  <p:nvPr/>
                </p:nvGrpSpPr>
                <p:grpSpPr>
                  <a:xfrm>
                    <a:off x="1573837" y="1624730"/>
                    <a:ext cx="8753012" cy="4893391"/>
                    <a:chOff x="1573837" y="1624730"/>
                    <a:chExt cx="8753012" cy="4893391"/>
                  </a:xfrm>
                </p:grpSpPr>
                <p:sp>
                  <p:nvSpPr>
                    <p:cNvPr id="13" name="타원 12">
                      <a:extLst>
                        <a:ext uri="{FF2B5EF4-FFF2-40B4-BE49-F238E27FC236}">
                          <a16:creationId xmlns:a16="http://schemas.microsoft.com/office/drawing/2014/main" id="{DA4B0BED-4C8A-008F-3B1C-26DDC35BD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8491" y="1658916"/>
                      <a:ext cx="2123635" cy="212363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Pretendard" panose="02000803000000020004" pitchFamily="50" charset="-127"/>
                        <a:ea typeface="Pretendard" panose="02000803000000020004" pitchFamily="50" charset="-127"/>
                        <a:cs typeface="Pretendard" panose="02000803000000020004" pitchFamily="50" charset="-127"/>
                      </a:endParaRPr>
                    </a:p>
                  </p:txBody>
                </p:sp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D53B8A9A-7927-6D34-9D3C-BCF161506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4348372" y="2034495"/>
                      <a:ext cx="1384972" cy="13849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6" name="그림 15">
                      <a:extLst>
                        <a:ext uri="{FF2B5EF4-FFF2-40B4-BE49-F238E27FC236}">
                          <a16:creationId xmlns:a16="http://schemas.microsoft.com/office/drawing/2014/main" id="{2DC9B5EF-7297-27A3-53FB-B6BF66D658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 rot="5379000">
                      <a:off x="2707632" y="1624730"/>
                      <a:ext cx="1046520" cy="10465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AC3A65A1-CA84-5658-0643-E8B31C2C3E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4962" y="2615789"/>
                      <a:ext cx="398377" cy="371160"/>
                      <a:chOff x="3148015" y="2615789"/>
                      <a:chExt cx="811427" cy="371160"/>
                    </a:xfrm>
                  </p:grpSpPr>
                  <p:sp>
                    <p:nvSpPr>
                      <p:cNvPr id="33" name="직선 연결선 32">
                        <a:extLst>
                          <a:ext uri="{FF2B5EF4-FFF2-40B4-BE49-F238E27FC236}">
                            <a16:creationId xmlns:a16="http://schemas.microsoft.com/office/drawing/2014/main" id="{A5B041D2-A282-458A-D685-E41FE97F14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4171" y="2615789"/>
                        <a:ext cx="0" cy="371160"/>
                      </a:xfrm>
                      <a:prstGeom prst="line">
                        <a:avLst/>
                      </a:prstGeom>
                      <a:noFill/>
                      <a:ln w="38160">
                        <a:solidFill>
                          <a:schemeClr val="accent1">
                            <a:lumMod val="75000"/>
                          </a:schemeClr>
                        </a:solidFill>
                        <a:prstDash val="solid"/>
                      </a:ln>
                    </p:spPr>
                    <p:txBody>
                      <a:bodyPr vert="horz" wrap="square" lIns="109080" tIns="64080" rIns="109080" bIns="64080" anchor="ctr" anchorCtr="0" compatLnSpc="0"/>
                      <a:lstStyle/>
                      <a:p>
                        <a:pPr marL="0" marR="0" lvl="0" indent="0" rtl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/>
                        </a:pPr>
                        <a:endParaRPr lang="en-US" sz="1800" b="0" i="0" u="none" strike="noStrike" kern="1200" cap="none">
                          <a:ln>
                            <a:noFill/>
                          </a:ln>
                          <a:latin typeface="Noto Sans CJK KR" pitchFamily="18"/>
                          <a:ea typeface="Noto Sans CJK KR" pitchFamily="2"/>
                          <a:cs typeface="Lohit Devanagari" pitchFamily="2"/>
                        </a:endParaRPr>
                      </a:p>
                    </p:txBody>
                  </p:sp>
                  <p:sp>
                    <p:nvSpPr>
                      <p:cNvPr id="34" name="직선 연결선 33">
                        <a:extLst>
                          <a:ext uri="{FF2B5EF4-FFF2-40B4-BE49-F238E27FC236}">
                            <a16:creationId xmlns:a16="http://schemas.microsoft.com/office/drawing/2014/main" id="{FE201B35-5789-7DA8-3AA8-270F98AF335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3148015" y="2969922"/>
                        <a:ext cx="811427" cy="0"/>
                      </a:xfrm>
                      <a:prstGeom prst="line">
                        <a:avLst/>
                      </a:prstGeom>
                      <a:noFill/>
                      <a:ln w="38160">
                        <a:solidFill>
                          <a:schemeClr val="accent1">
                            <a:lumMod val="75000"/>
                          </a:schemeClr>
                        </a:solidFill>
                        <a:prstDash val="solid"/>
                        <a:tailEnd type="arrow"/>
                      </a:ln>
                    </p:spPr>
                    <p:txBody>
                      <a:bodyPr vert="horz" wrap="square" lIns="109080" tIns="64080" rIns="109080" bIns="64080" anchor="ctr" anchorCtr="0" compatLnSpc="0"/>
                      <a:lstStyle/>
                      <a:p>
                        <a:pPr marL="0" marR="0" lvl="0" indent="0" rtl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/>
                        </a:pPr>
                        <a:endParaRPr lang="en-US" sz="1800" b="0" i="0" u="none" strike="noStrike" kern="1200" cap="none" dirty="0">
                          <a:ln>
                            <a:noFill/>
                          </a:ln>
                          <a:latin typeface="Noto Sans CJK KR" pitchFamily="18"/>
                          <a:ea typeface="Noto Sans CJK KR" pitchFamily="2"/>
                          <a:cs typeface="Lohit Devanagari" pitchFamily="2"/>
                        </a:endParaRPr>
                      </a:p>
                    </p:txBody>
                  </p:sp>
                </p:grpSp>
                <p:pic>
                  <p:nvPicPr>
                    <p:cNvPr id="27" name="그림 26">
                      <a:extLst>
                        <a:ext uri="{FF2B5EF4-FFF2-40B4-BE49-F238E27FC236}">
                          <a16:creationId xmlns:a16="http://schemas.microsoft.com/office/drawing/2014/main" id="{DA461DB5-8348-A9EF-42FF-0C6663A3C6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 flipH="1">
                      <a:off x="6377316" y="2329746"/>
                      <a:ext cx="1089360" cy="10897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6E85CB0A-A1BC-392F-13FE-DF12C53079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9066850" y="5258121"/>
                      <a:ext cx="1259999" cy="126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0" name="직선 연결선 29">
                      <a:extLst>
                        <a:ext uri="{FF2B5EF4-FFF2-40B4-BE49-F238E27FC236}">
                          <a16:creationId xmlns:a16="http://schemas.microsoft.com/office/drawing/2014/main" id="{407B7DFD-9C4C-94B8-AEC0-F4D65FC9A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3268" y="2939805"/>
                      <a:ext cx="360000" cy="0"/>
                    </a:xfrm>
                    <a:prstGeom prst="line">
                      <a:avLst/>
                    </a:prstGeom>
                    <a:noFill/>
                    <a:ln w="38160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tailEnd type="arrow"/>
                    </a:ln>
                  </p:spPr>
                  <p:txBody>
                    <a:bodyPr vert="horz" wrap="square" lIns="109080" tIns="64080" rIns="109080" bIns="6408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Noto Sans CJK KR" pitchFamily="18"/>
                        <a:ea typeface="Noto Sans CJK KR" pitchFamily="2"/>
                        <a:cs typeface="Lohit Devanagari" pitchFamily="2"/>
                      </a:endParaRPr>
                    </a:p>
                  </p:txBody>
                </p:sp>
                <p:sp>
                  <p:nvSpPr>
                    <p:cNvPr id="32" name="직선 연결선 31">
                      <a:extLst>
                        <a:ext uri="{FF2B5EF4-FFF2-40B4-BE49-F238E27FC236}">
                          <a16:creationId xmlns:a16="http://schemas.microsoft.com/office/drawing/2014/main" id="{10A708A0-EB94-1FA9-5513-3E34A6D4590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573837" y="2957398"/>
                      <a:ext cx="793651" cy="4974"/>
                    </a:xfrm>
                    <a:prstGeom prst="line">
                      <a:avLst/>
                    </a:prstGeom>
                    <a:noFill/>
                    <a:ln w="38160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tailEnd type="arrow"/>
                    </a:ln>
                  </p:spPr>
                  <p:txBody>
                    <a:bodyPr vert="horz" wrap="square" lIns="109080" tIns="64080" rIns="109080" bIns="6408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Noto Sans CJK KR" pitchFamily="18"/>
                        <a:ea typeface="Noto Sans CJK KR" pitchFamily="2"/>
                        <a:cs typeface="Lohit Devanagari" pitchFamily="2"/>
                      </a:endParaRPr>
                    </a:p>
                  </p:txBody>
                </p:sp>
              </p:grpSp>
            </p:grpSp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36A12A8C-1EBC-50B1-9070-B5D195EA5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-54900" y="1994517"/>
                  <a:ext cx="1273542" cy="12735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229C8A1-A28C-D3E7-D010-DA0C857E21E5}"/>
                  </a:ext>
                </a:extLst>
              </p:cNvPr>
              <p:cNvGrpSpPr/>
              <p:nvPr/>
            </p:nvGrpSpPr>
            <p:grpSpPr>
              <a:xfrm>
                <a:off x="6495723" y="2290304"/>
                <a:ext cx="1413694" cy="1746548"/>
                <a:chOff x="7592577" y="1962001"/>
                <a:chExt cx="1413694" cy="1746548"/>
              </a:xfrm>
            </p:grpSpPr>
            <p:sp>
              <p:nvSpPr>
                <p:cNvPr id="39" name="직선 연결선 38">
                  <a:extLst>
                    <a:ext uri="{FF2B5EF4-FFF2-40B4-BE49-F238E27FC236}">
                      <a16:creationId xmlns:a16="http://schemas.microsoft.com/office/drawing/2014/main" id="{33D8F65A-3656-6F16-E7C5-6581B527A4A2}"/>
                    </a:ext>
                  </a:extLst>
                </p:cNvPr>
                <p:cNvSpPr/>
                <p:nvPr/>
              </p:nvSpPr>
              <p:spPr>
                <a:xfrm>
                  <a:off x="7592577" y="1972419"/>
                  <a:ext cx="1412498" cy="4884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40" name="직선 연결선 39">
                  <a:extLst>
                    <a:ext uri="{FF2B5EF4-FFF2-40B4-BE49-F238E27FC236}">
                      <a16:creationId xmlns:a16="http://schemas.microsoft.com/office/drawing/2014/main" id="{6BD9606A-AC43-828D-648A-60E2B82CF226}"/>
                    </a:ext>
                  </a:extLst>
                </p:cNvPr>
                <p:cNvSpPr/>
                <p:nvPr/>
              </p:nvSpPr>
              <p:spPr>
                <a:xfrm flipH="1">
                  <a:off x="9005075" y="1962001"/>
                  <a:ext cx="1196" cy="1746548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 dirty="0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BE5C0E9-6EC6-E066-A56F-E34D929E99D1}"/>
                </a:ext>
              </a:extLst>
            </p:cNvPr>
            <p:cNvGrpSpPr/>
            <p:nvPr/>
          </p:nvGrpSpPr>
          <p:grpSpPr>
            <a:xfrm>
              <a:off x="887368" y="3607998"/>
              <a:ext cx="1409319" cy="1409319"/>
              <a:chOff x="7215515" y="1679602"/>
              <a:chExt cx="1920243" cy="1920242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657159E-8D65-28FD-EA6A-F30827ECA732}"/>
                  </a:ext>
                </a:extLst>
              </p:cNvPr>
              <p:cNvSpPr/>
              <p:nvPr/>
            </p:nvSpPr>
            <p:spPr>
              <a:xfrm>
                <a:off x="7215515" y="1679602"/>
                <a:ext cx="1920243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D98D82D-B41C-339E-2112-0256839E1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7634196" y="2098283"/>
                <a:ext cx="1082880" cy="1082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" name="직선 연결선 50">
              <a:extLst>
                <a:ext uri="{FF2B5EF4-FFF2-40B4-BE49-F238E27FC236}">
                  <a16:creationId xmlns:a16="http://schemas.microsoft.com/office/drawing/2014/main" id="{F9860DA3-3B8A-F178-F09D-9F6FEF2B8A88}"/>
                </a:ext>
              </a:extLst>
            </p:cNvPr>
            <p:cNvSpPr/>
            <p:nvPr/>
          </p:nvSpPr>
          <p:spPr>
            <a:xfrm flipH="1">
              <a:off x="2504081" y="4242919"/>
              <a:ext cx="287705" cy="383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52" name="직선 연결선 51">
              <a:extLst>
                <a:ext uri="{FF2B5EF4-FFF2-40B4-BE49-F238E27FC236}">
                  <a16:creationId xmlns:a16="http://schemas.microsoft.com/office/drawing/2014/main" id="{110D4B45-9E76-9807-6BD9-4395AE82F2B0}"/>
                </a:ext>
              </a:extLst>
            </p:cNvPr>
            <p:cNvSpPr/>
            <p:nvPr/>
          </p:nvSpPr>
          <p:spPr>
            <a:xfrm>
              <a:off x="2504081" y="4515715"/>
              <a:ext cx="303502" cy="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48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일정관리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300546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Manage Schedule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5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7C5774-62AE-8A2D-5B3C-81265CB1B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35" b="6139"/>
          <a:stretch/>
        </p:blipFill>
        <p:spPr>
          <a:xfrm>
            <a:off x="360" y="1006248"/>
            <a:ext cx="1007964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A1FA05C-9BF4-EEB9-726D-10B50EEF651C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전체적인 일정은 </a:t>
            </a:r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간트차트로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관리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29A080-F541-E578-B667-64F4B23AC8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18241" y="1025406"/>
            <a:ext cx="5378828" cy="458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C05157-D4F5-5390-D3B0-C5801CC1ED45}"/>
              </a:ext>
            </a:extLst>
          </p:cNvPr>
          <p:cNvSpPr txBox="1">
            <a:spLocks/>
          </p:cNvSpPr>
          <p:nvPr/>
        </p:nvSpPr>
        <p:spPr>
          <a:xfrm>
            <a:off x="605903" y="-5432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세부 개발사항은 이슈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마일스톤으로 관리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0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시스템 빌드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051984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System Build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38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  <a:blipFill>
            <a:blip r:embed="rId3"/>
            <a:stretch>
              <a:fillRect t="-23593" b="-1842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379" y="4275792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개발배경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228156" y="4939344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2000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Development Background</a:t>
            </a:r>
            <a:endParaRPr lang="ko-KR" sz="2000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7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80CC23-82A4-0EFF-E547-492B204F39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316"/>
          <a:stretch>
            <a:fillRect/>
          </a:stretch>
        </p:blipFill>
        <p:spPr>
          <a:xfrm>
            <a:off x="720625" y="1108342"/>
            <a:ext cx="3780000" cy="434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68DD9-E3BA-997F-6B1B-C034ADE20F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553"/>
          <a:stretch>
            <a:fillRect/>
          </a:stretch>
        </p:blipFill>
        <p:spPr>
          <a:xfrm>
            <a:off x="5580000" y="360"/>
            <a:ext cx="378000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3D6437-7968-8F4D-BA51-C0BB183913B0}"/>
              </a:ext>
            </a:extLst>
          </p:cNvPr>
          <p:cNvSpPr txBox="1">
            <a:spLocks/>
          </p:cNvSpPr>
          <p:nvPr/>
        </p:nvSpPr>
        <p:spPr>
          <a:xfrm>
            <a:off x="221702" y="0"/>
            <a:ext cx="3228429" cy="82219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MCU SCHEMATIC - 1</a:t>
            </a:r>
            <a:endParaRPr lang="ko-KR" altLang="en-US" sz="18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6F4063-8F6B-0D7E-FEBA-87A5FAF6B7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89919"/>
            <a:ext cx="4860000" cy="469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6261CA-0DBE-4263-5495-F72AB19F4C5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5120" t="4132" r="4935" b="4120"/>
          <a:stretch>
            <a:fillRect/>
          </a:stretch>
        </p:blipFill>
        <p:spPr>
          <a:xfrm>
            <a:off x="4909319" y="961200"/>
            <a:ext cx="1930679" cy="24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874C72-045B-7A58-2783-AD763B250C4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1025" t="4485" r="3466" b="2600"/>
          <a:stretch>
            <a:fillRect/>
          </a:stretch>
        </p:blipFill>
        <p:spPr>
          <a:xfrm>
            <a:off x="4860000" y="3882610"/>
            <a:ext cx="2406600" cy="165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4C6349-7D0A-D81A-2AEB-61385BBE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3064" t="1527" r="2641" b="3253"/>
          <a:stretch>
            <a:fillRect/>
          </a:stretch>
        </p:blipFill>
        <p:spPr>
          <a:xfrm>
            <a:off x="6927479" y="99360"/>
            <a:ext cx="2972520" cy="334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EF2A3B-468B-9318-5226-59C6B122A25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l="239" r="2182" b="1581"/>
          <a:stretch>
            <a:fillRect/>
          </a:stretch>
        </p:blipFill>
        <p:spPr>
          <a:xfrm>
            <a:off x="7386120" y="3557520"/>
            <a:ext cx="2536560" cy="20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93D6437-7968-8F4D-BA51-C0BB183913B0}"/>
              </a:ext>
            </a:extLst>
          </p:cNvPr>
          <p:cNvSpPr txBox="1">
            <a:spLocks/>
          </p:cNvSpPr>
          <p:nvPr/>
        </p:nvSpPr>
        <p:spPr>
          <a:xfrm>
            <a:off x="221702" y="0"/>
            <a:ext cx="3228429" cy="82219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MCU SCHEMATIC - 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endParaRPr lang="ko-KR" altLang="en-US" sz="18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A4D4CB-E35F-EB11-A51F-3EAF82F3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4280" y="1036079"/>
            <a:ext cx="2809440" cy="45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85B-5D78-D527-66A8-F708943F4C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453"/>
          <a:stretch>
            <a:fillRect/>
          </a:stretch>
        </p:blipFill>
        <p:spPr>
          <a:xfrm>
            <a:off x="6363720" y="1567080"/>
            <a:ext cx="2188440" cy="3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477554-A5AD-7C30-C684-853399B6F58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1680"/>
          <a:stretch>
            <a:fillRect/>
          </a:stretch>
        </p:blipFill>
        <p:spPr>
          <a:xfrm>
            <a:off x="3123720" y="1317960"/>
            <a:ext cx="3067920" cy="38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8B32E6-F0A9-18EB-BD70-596C10267D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r="4434"/>
          <a:stretch>
            <a:fillRect/>
          </a:stretch>
        </p:blipFill>
        <p:spPr>
          <a:xfrm>
            <a:off x="8703720" y="1927080"/>
            <a:ext cx="1155240" cy="25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9BA296B-E406-A249-82AD-7A01AD476996}"/>
              </a:ext>
            </a:extLst>
          </p:cNvPr>
          <p:cNvSpPr txBox="1">
            <a:spLocks/>
          </p:cNvSpPr>
          <p:nvPr/>
        </p:nvSpPr>
        <p:spPr>
          <a:xfrm>
            <a:off x="198648" y="61472"/>
            <a:ext cx="2997909" cy="7222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RC Car SCHEMATIC</a:t>
            </a:r>
            <a:endParaRPr lang="ko-KR" altLang="en-US" sz="18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EC29F9-6904-B589-E9FB-2F808925DBC9}"/>
              </a:ext>
            </a:extLst>
          </p:cNvPr>
          <p:cNvSpPr txBox="1"/>
          <p:nvPr/>
        </p:nvSpPr>
        <p:spPr>
          <a:xfrm>
            <a:off x="172275" y="1006248"/>
            <a:ext cx="5524560" cy="5848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Embedded part.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clock 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100MHz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1. Ultrasonic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ultra 1's TIM2 trigger pin : GPIOA8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ulrta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1's TIM2 echo pin : PA0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ultra 2's TIM2 trigger pin : GPIOB5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ulrta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2's TIM2 echo pin : PB10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Channel : 1, 3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Prescale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: 100-1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Counter period : 0xffff-1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HC-SR04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초음파센서의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Datasheet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상에서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10us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의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TTL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값이 필요하기 때문에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Parameter Setting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을 위처럼 하였음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2. Servo motor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TIM3 Channel pin 1 : PC6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TIM3 Channel pin 2 : PA7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Channel : 1, 2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Prescale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: 2000-1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Counter period : 1000-1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SG-90 </a:t>
            </a:r>
            <a:r>
              <a:rPr lang="ko-KR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서보모터에서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20ms(50hz)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의 값이 필요하기 때문에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Parameter Setting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을 위처럼 하였음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F1C71-E125-8048-ED3F-D67CFF05F3C7}"/>
              </a:ext>
            </a:extLst>
          </p:cNvPr>
          <p:cNvSpPr txBox="1"/>
          <p:nvPr/>
        </p:nvSpPr>
        <p:spPr>
          <a:xfrm>
            <a:off x="4101649" y="879128"/>
            <a:ext cx="4860000" cy="3105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3. UART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Tx pin : PA9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Rx pin : PA10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Serial Bluetooth Terminal(APP)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사용하여 관리자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(Manager)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에게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log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기록 전송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UART6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MCU Communication Tx : PA11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MCU Communication Rx : PC7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Serial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로 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RaspberryPi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와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통신을 통해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Data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를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Receive / Transmit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4. LCD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SCL pin : PB6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SDA pin : PB7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LCD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모듈을 사용하기 위하여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SCL, SDA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핀 사용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5. LED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Green LED : PC8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Red LED : PA5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열렸다면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Green,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닫힌다면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Red</a:t>
            </a:r>
            <a:endParaRPr lang="en-US" alt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6. RCCAR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IN1 : 22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IN2 : 23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IN3 : 17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IN4 : 18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ENA : 12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ENB : 13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Tx (UART) : 14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Rx (UART) : 15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</a:t>
            </a:r>
            <a:r>
              <a:rPr lang="ko-KR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번호판을 붙이고 주차장에 진입할 차량 구현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2E323-3FA6-10A3-38B2-30C1B1C85179}"/>
              </a:ext>
            </a:extLst>
          </p:cNvPr>
          <p:cNvSpPr txBox="1"/>
          <p:nvPr/>
        </p:nvSpPr>
        <p:spPr>
          <a:xfrm>
            <a:off x="7809713" y="3984276"/>
            <a:ext cx="1899720" cy="11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alt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7. Task add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1 : LCD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2 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초음파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3 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블루투스 통신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, LED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4 : </a:t>
            </a:r>
            <a:r>
              <a:rPr lang="ko-KR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서보모터</a:t>
            </a:r>
            <a:endParaRPr 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5 : MCU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통신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0AB941F-6C73-A9EA-C184-6C57EE0A960E}"/>
              </a:ext>
            </a:extLst>
          </p:cNvPr>
          <p:cNvSpPr txBox="1">
            <a:spLocks/>
          </p:cNvSpPr>
          <p:nvPr/>
        </p:nvSpPr>
        <p:spPr>
          <a:xfrm>
            <a:off x="304088" y="-5064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라즈베리파이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  STM32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사이의 통신을 위한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UART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설정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159214" y="452484"/>
            <a:ext cx="591671" cy="153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567FF82-DD86-F8BD-1B77-8817EDBDFA88}"/>
              </a:ext>
            </a:extLst>
          </p:cNvPr>
          <p:cNvSpPr/>
          <p:nvPr/>
        </p:nvSpPr>
        <p:spPr>
          <a:xfrm>
            <a:off x="6345721" y="2134335"/>
            <a:ext cx="932308" cy="385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E99D67-A737-4636-EBFA-2A796D9C5B1B}"/>
              </a:ext>
            </a:extLst>
          </p:cNvPr>
          <p:cNvSpPr/>
          <p:nvPr/>
        </p:nvSpPr>
        <p:spPr>
          <a:xfrm>
            <a:off x="6188466" y="1195018"/>
            <a:ext cx="2494617" cy="4509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7F63AA-F315-EEA3-2100-AC631B98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961" y="1006248"/>
            <a:ext cx="5218200" cy="452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B8643-3D57-895D-7458-A25F47D22C8D}"/>
              </a:ext>
            </a:extLst>
          </p:cNvPr>
          <p:cNvSpPr txBox="1"/>
          <p:nvPr/>
        </p:nvSpPr>
        <p:spPr>
          <a:xfrm>
            <a:off x="6188466" y="1190083"/>
            <a:ext cx="2601242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주차장용 </a:t>
            </a:r>
            <a:r>
              <a:rPr lang="ko-KR" sz="18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라즈베리파이</a:t>
            </a:r>
            <a:endParaRPr lang="ko-KR" sz="1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2CDE2-0FB2-3BEF-6663-A9660661EA7E}"/>
              </a:ext>
            </a:extLst>
          </p:cNvPr>
          <p:cNvSpPr txBox="1"/>
          <p:nvPr/>
        </p:nvSpPr>
        <p:spPr>
          <a:xfrm>
            <a:off x="6370213" y="2129401"/>
            <a:ext cx="1002138" cy="423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STM32</a:t>
            </a:r>
          </a:p>
        </p:txBody>
      </p:sp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937C8A3D-F7DB-B592-02C2-D299F8AEA73D}"/>
              </a:ext>
            </a:extLst>
          </p:cNvPr>
          <p:cNvSpPr/>
          <p:nvPr/>
        </p:nvSpPr>
        <p:spPr>
          <a:xfrm flipH="1">
            <a:off x="3420000" y="2340000"/>
            <a:ext cx="2700000" cy="18000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D0A906CD-FF04-2565-1CDE-942843121423}"/>
              </a:ext>
            </a:extLst>
          </p:cNvPr>
          <p:cNvSpPr/>
          <p:nvPr/>
        </p:nvSpPr>
        <p:spPr>
          <a:xfrm flipH="1">
            <a:off x="5220000" y="1440000"/>
            <a:ext cx="900000" cy="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8093DF7-817A-1F8B-44DC-77185E303BEE}"/>
              </a:ext>
            </a:extLst>
          </p:cNvPr>
          <p:cNvSpPr txBox="1">
            <a:spLocks/>
          </p:cNvSpPr>
          <p:nvPr/>
        </p:nvSpPr>
        <p:spPr>
          <a:xfrm>
            <a:off x="277488" y="222162"/>
            <a:ext cx="2956365" cy="51381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실제 빌드 된 모습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00B5DC-DB4C-1688-F1DE-A1BDF81C3D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86020" y="1006248"/>
            <a:ext cx="5619240" cy="44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D3C540D-84D7-486D-A344-F60E91B07488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실제 빌드 된 모습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598021-F81E-5028-B2DC-FCB96BFC45A2}"/>
              </a:ext>
            </a:extLst>
          </p:cNvPr>
          <p:cNvSpPr/>
          <p:nvPr/>
        </p:nvSpPr>
        <p:spPr>
          <a:xfrm>
            <a:off x="5495452" y="4743450"/>
            <a:ext cx="2466519" cy="481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8D419-D5DE-2BEF-0084-ECBF3F1E6325}"/>
              </a:ext>
            </a:extLst>
          </p:cNvPr>
          <p:cNvSpPr txBox="1"/>
          <p:nvPr/>
        </p:nvSpPr>
        <p:spPr>
          <a:xfrm>
            <a:off x="5494876" y="4629044"/>
            <a:ext cx="2832528" cy="651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테스트용 </a:t>
            </a:r>
            <a:r>
              <a:rPr lang="en-US" altLang="ko-KR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RC</a:t>
            </a:r>
            <a:r>
              <a:rPr lang="ko-KR" alt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</a:t>
            </a:r>
            <a:endParaRPr lang="ko-KR" sz="2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FA1F7B-A4C9-39A5-D0E4-869A57F4570C}"/>
              </a:ext>
            </a:extLst>
          </p:cNvPr>
          <p:cNvGrpSpPr/>
          <p:nvPr/>
        </p:nvGrpSpPr>
        <p:grpSpPr>
          <a:xfrm>
            <a:off x="379567" y="907121"/>
            <a:ext cx="8683200" cy="781560"/>
            <a:chOff x="388620" y="798480"/>
            <a:chExt cx="8683200" cy="7815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84298E-48BB-D795-851C-D3861034422E}"/>
                </a:ext>
              </a:extLst>
            </p:cNvPr>
            <p:cNvSpPr txBox="1"/>
            <p:nvPr/>
          </p:nvSpPr>
          <p:spPr>
            <a:xfrm>
              <a:off x="388620" y="1158480"/>
              <a:ext cx="868320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https://www.mongodb.com/docs/manual/tutorial/install-mongodb-on-ubuntu/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15871A-96B0-7694-6B68-165A51DE5AA7}"/>
                </a:ext>
              </a:extLst>
            </p:cNvPr>
            <p:cNvSpPr txBox="1"/>
            <p:nvPr/>
          </p:nvSpPr>
          <p:spPr>
            <a:xfrm>
              <a:off x="397673" y="798480"/>
              <a:ext cx="4680000" cy="4109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1.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아래의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공식문서를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충실히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따라서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설치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A814DF-9ECB-422E-75EB-3E837F88F229}"/>
              </a:ext>
            </a:extLst>
          </p:cNvPr>
          <p:cNvGrpSpPr/>
          <p:nvPr/>
        </p:nvGrpSpPr>
        <p:grpSpPr>
          <a:xfrm>
            <a:off x="428123" y="1686166"/>
            <a:ext cx="4321440" cy="752457"/>
            <a:chOff x="172387" y="1856879"/>
            <a:chExt cx="4321440" cy="7524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2894CA-B4CF-4648-2155-C02F21C07001}"/>
                </a:ext>
              </a:extLst>
            </p:cNvPr>
            <p:cNvSpPr txBox="1"/>
            <p:nvPr/>
          </p:nvSpPr>
          <p:spPr>
            <a:xfrm>
              <a:off x="172387" y="2187776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sudo</a:t>
              </a: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apt-get install </a:t>
              </a: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mongodb</a:t>
              </a: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-org-shell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97D6D2-223D-B253-84BB-589509EA3E28}"/>
                </a:ext>
              </a:extLst>
            </p:cNvPr>
            <p:cNvSpPr txBox="1"/>
            <p:nvPr/>
          </p:nvSpPr>
          <p:spPr>
            <a:xfrm>
              <a:off x="172387" y="1856879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2. Mongo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Shell을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설치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BA4B61-791E-2331-16D8-19D415673B92}"/>
              </a:ext>
            </a:extLst>
          </p:cNvPr>
          <p:cNvGrpSpPr/>
          <p:nvPr/>
        </p:nvGrpSpPr>
        <p:grpSpPr>
          <a:xfrm>
            <a:off x="417833" y="2529286"/>
            <a:ext cx="4331730" cy="780341"/>
            <a:chOff x="181440" y="2676245"/>
            <a:chExt cx="4331730" cy="7803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D32987-9999-98CE-3793-CD373E0F1DA4}"/>
                </a:ext>
              </a:extLst>
            </p:cNvPr>
            <p:cNvSpPr txBox="1"/>
            <p:nvPr/>
          </p:nvSpPr>
          <p:spPr>
            <a:xfrm>
              <a:off x="191730" y="2676245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3. Mongo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Shell을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실행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FCE754-6CDF-0366-BDE9-F1C17D5BCD89}"/>
                </a:ext>
              </a:extLst>
            </p:cNvPr>
            <p:cNvSpPr txBox="1"/>
            <p:nvPr/>
          </p:nvSpPr>
          <p:spPr>
            <a:xfrm>
              <a:off x="181440" y="3035026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$ </a:t>
              </a: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mongosh</a:t>
              </a:r>
              <a:endPara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DF1F58-1488-6F00-34BC-7118EF745D88}"/>
              </a:ext>
            </a:extLst>
          </p:cNvPr>
          <p:cNvSpPr txBox="1"/>
          <p:nvPr/>
        </p:nvSpPr>
        <p:spPr>
          <a:xfrm>
            <a:off x="428123" y="4100918"/>
            <a:ext cx="4902940" cy="207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유저를</a:t>
            </a: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생성</a:t>
            </a:r>
            <a:endParaRPr lang="en-US" sz="1600" b="1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db.createUser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user: "User",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pwd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"1234",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roles: [{ role: "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readWrite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", </a:t>
            </a:r>
            <a:endParaRPr lang="en-US" sz="1600" b="0" i="0" u="none" strike="noStrike" kern="1200" cap="none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</a:t>
            </a:r>
            <a:r>
              <a:rPr lang="en-US" sz="1600" b="0" i="0" u="none" strike="noStrike" kern="1200" cap="none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:"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parking_lot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" }] })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1660E2-AFE3-5AF6-4623-2B52418EC025}"/>
              </a:ext>
            </a:extLst>
          </p:cNvPr>
          <p:cNvGrpSpPr/>
          <p:nvPr/>
        </p:nvGrpSpPr>
        <p:grpSpPr>
          <a:xfrm>
            <a:off x="428123" y="3354509"/>
            <a:ext cx="4321440" cy="768245"/>
            <a:chOff x="180000" y="3656880"/>
            <a:chExt cx="4321440" cy="7682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3702E8-4BAE-D905-D8C5-5065FD6EEE50}"/>
                </a:ext>
              </a:extLst>
            </p:cNvPr>
            <p:cNvSpPr txBox="1"/>
            <p:nvPr/>
          </p:nvSpPr>
          <p:spPr>
            <a:xfrm>
              <a:off x="180000" y="3656880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4.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DB를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생성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FB004-186A-3A34-D724-F63472108744}"/>
                </a:ext>
              </a:extLst>
            </p:cNvPr>
            <p:cNvSpPr txBox="1"/>
            <p:nvPr/>
          </p:nvSpPr>
          <p:spPr>
            <a:xfrm>
              <a:off x="180000" y="4003565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Use </a:t>
              </a: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Parking_lot</a:t>
              </a:r>
              <a:endPara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1AE443-8272-7545-E478-3EEA1428B082}"/>
              </a:ext>
            </a:extLst>
          </p:cNvPr>
          <p:cNvSpPr txBox="1"/>
          <p:nvPr/>
        </p:nvSpPr>
        <p:spPr>
          <a:xfrm>
            <a:off x="4023774" y="3268272"/>
            <a:ext cx="6986160" cy="3067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6.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테이블을</a:t>
            </a: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생성</a:t>
            </a:r>
            <a:endParaRPr lang="en-US" sz="1600" b="1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db.cars.insert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carNumber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"123A3456",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entryTime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new Date("2024-01-26T09:00:00Z"),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exitTime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new Date("2024-01-26T17:00:00Z") })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9F2EE1-D0D4-FB30-BE24-A4EAE27094B7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MongoDB :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설치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준비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1D8C8B-9318-B7BA-AF67-A28A84E5EA66}"/>
              </a:ext>
            </a:extLst>
          </p:cNvPr>
          <p:cNvSpPr/>
          <p:nvPr/>
        </p:nvSpPr>
        <p:spPr>
          <a:xfrm>
            <a:off x="5040312" y="1427807"/>
            <a:ext cx="3886405" cy="7546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BE437-9CA3-4DF9-2079-5C519CE386EC}"/>
              </a:ext>
            </a:extLst>
          </p:cNvPr>
          <p:cNvSpPr txBox="1"/>
          <p:nvPr/>
        </p:nvSpPr>
        <p:spPr>
          <a:xfrm>
            <a:off x="4001610" y="716793"/>
            <a:ext cx="4729142" cy="5461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https://universe.roboflow.com/mochoye/license-plate-detector-ogxxg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E94D86-0932-D159-48AF-D35866A83BB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2440" y="1385219"/>
            <a:ext cx="2743380" cy="382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4EE8B3-CBFA-44AC-96C2-373F6CF6FE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97412" y="2490723"/>
            <a:ext cx="3213000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23178B35-606A-1731-B4CB-C1EB30836BB4}"/>
              </a:ext>
            </a:extLst>
          </p:cNvPr>
          <p:cNvSpPr/>
          <p:nvPr/>
        </p:nvSpPr>
        <p:spPr>
          <a:xfrm>
            <a:off x="4001610" y="3469530"/>
            <a:ext cx="720000" cy="0"/>
          </a:xfrm>
          <a:prstGeom prst="line">
            <a:avLst/>
          </a:prstGeom>
          <a:noFill/>
          <a:ln w="57240">
            <a:solidFill>
              <a:schemeClr val="accent1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C4580-5D1A-F562-2660-54493012C297}"/>
              </a:ext>
            </a:extLst>
          </p:cNvPr>
          <p:cNvSpPr txBox="1"/>
          <p:nvPr/>
        </p:nvSpPr>
        <p:spPr>
          <a:xfrm>
            <a:off x="4001610" y="4666508"/>
            <a:ext cx="5190710" cy="744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h</a:t>
            </a:r>
            <a:r>
              <a:rPr lang="en-US" sz="14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ttps://github.com/HardCoding0417/Parking-lot-project/tree/main/visionAI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7F9D21-759A-04EF-ADF1-A55266F55D59}"/>
              </a:ext>
            </a:extLst>
          </p:cNvPr>
          <p:cNvGrpSpPr/>
          <p:nvPr/>
        </p:nvGrpSpPr>
        <p:grpSpPr>
          <a:xfrm>
            <a:off x="7587434" y="3436546"/>
            <a:ext cx="810720" cy="1018440"/>
            <a:chOff x="6057720" y="3780000"/>
            <a:chExt cx="810720" cy="1018440"/>
          </a:xfrm>
        </p:grpSpPr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CB0101CB-CE76-E7B9-C0D2-3FD0205758A8}"/>
                </a:ext>
              </a:extLst>
            </p:cNvPr>
            <p:cNvSpPr/>
            <p:nvPr/>
          </p:nvSpPr>
          <p:spPr>
            <a:xfrm flipV="1">
              <a:off x="6057720" y="3781800"/>
              <a:ext cx="810720" cy="3600"/>
            </a:xfrm>
            <a:prstGeom prst="line">
              <a:avLst/>
            </a:prstGeom>
            <a:noFill/>
            <a:ln w="57240">
              <a:solidFill>
                <a:schemeClr val="accent1"/>
              </a:solidFill>
              <a:prstDash val="solid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5328FD96-42A9-709C-6240-5C438218F7A4}"/>
                </a:ext>
              </a:extLst>
            </p:cNvPr>
            <p:cNvSpPr/>
            <p:nvPr/>
          </p:nvSpPr>
          <p:spPr>
            <a:xfrm>
              <a:off x="6840000" y="3780000"/>
              <a:ext cx="0" cy="1018440"/>
            </a:xfrm>
            <a:prstGeom prst="line">
              <a:avLst/>
            </a:prstGeom>
            <a:noFill/>
            <a:ln w="57240">
              <a:solidFill>
                <a:schemeClr val="accent1"/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4AAD0EB-084C-9AB5-276B-F6F0713F0B0B}"/>
              </a:ext>
            </a:extLst>
          </p:cNvPr>
          <p:cNvSpPr txBox="1">
            <a:spLocks/>
          </p:cNvSpPr>
          <p:nvPr/>
        </p:nvSpPr>
        <p:spPr>
          <a:xfrm>
            <a:off x="4518110" y="1301988"/>
            <a:ext cx="493080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위 사이트의 데이터셋을 사용하여</a:t>
            </a:r>
          </a:p>
          <a:p>
            <a:pPr latinLnBrk="0"/>
            <a:r>
              <a:rPr lang="en-US" altLang="ko-KR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Google </a:t>
            </a:r>
            <a:r>
              <a:rPr lang="en-US" altLang="ko-KR" sz="2000" b="1" dirty="0" err="1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colab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으로 훈련시켰습니다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0E4B7C6-87A8-D94F-4DF2-96F7C2968B59}"/>
              </a:ext>
            </a:extLst>
          </p:cNvPr>
          <p:cNvSpPr txBox="1">
            <a:spLocks/>
          </p:cNvSpPr>
          <p:nvPr/>
        </p:nvSpPr>
        <p:spPr>
          <a:xfrm>
            <a:off x="397673" y="17884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 준비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0" y="1080000"/>
            <a:ext cx="3060000" cy="8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00000" y="3025080"/>
            <a:ext cx="1019879" cy="782280"/>
          </a:xfrm>
          <a:prstGeom prst="rect">
            <a:avLst/>
          </a:prstGeom>
          <a:solidFill>
            <a:srgbClr val="C1C7F4"/>
          </a:solidFill>
          <a:ln>
            <a:noFill/>
          </a:ln>
        </p:spPr>
      </p:pic>
      <p:sp>
        <p:nvSpPr>
          <p:cNvPr id="5" name="직선 연결선 4"/>
          <p:cNvSpPr/>
          <p:nvPr/>
        </p:nvSpPr>
        <p:spPr>
          <a:xfrm>
            <a:off x="1844999" y="3385080"/>
            <a:ext cx="945001" cy="0"/>
          </a:xfrm>
          <a:prstGeom prst="line">
            <a:avLst/>
          </a:prstGeom>
          <a:noFill/>
          <a:ln w="38160">
            <a:solidFill>
              <a:srgbClr val="3FAF46"/>
            </a:solidFill>
            <a:prstDash val="solid"/>
            <a:tailEnd type="arrow"/>
          </a:ln>
        </p:spPr>
        <p:txBody>
          <a:bodyPr wrap="square" lIns="103680" tIns="58680" rIns="103680" bIns="586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4600" y="3025080"/>
            <a:ext cx="990000" cy="42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wav file</a:t>
            </a:r>
          </a:p>
        </p:txBody>
      </p:sp>
      <p:sp>
        <p:nvSpPr>
          <p:cNvPr id="7" name="직선 연결선 6"/>
          <p:cNvSpPr/>
          <p:nvPr/>
        </p:nvSpPr>
        <p:spPr>
          <a:xfrm>
            <a:off x="4869000" y="3421080"/>
            <a:ext cx="945000" cy="0"/>
          </a:xfrm>
          <a:prstGeom prst="line">
            <a:avLst/>
          </a:prstGeom>
          <a:noFill/>
          <a:ln w="38160">
            <a:solidFill>
              <a:srgbClr val="3FAF46"/>
            </a:solidFill>
            <a:prstDash val="solid"/>
            <a:tailEnd type="arrow"/>
          </a:ln>
        </p:spPr>
        <p:txBody>
          <a:bodyPr wrap="square" lIns="103680" tIns="58680" rIns="103680" bIns="586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0480" y="3002400"/>
            <a:ext cx="749520" cy="75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text</a:t>
            </a:r>
          </a:p>
        </p:txBody>
      </p:sp>
      <p:sp>
        <p:nvSpPr>
          <p:cNvPr id="9" name="직선 연결선 8"/>
          <p:cNvSpPr/>
          <p:nvPr/>
        </p:nvSpPr>
        <p:spPr>
          <a:xfrm>
            <a:off x="7515000" y="3421080"/>
            <a:ext cx="945000" cy="0"/>
          </a:xfrm>
          <a:prstGeom prst="line">
            <a:avLst/>
          </a:prstGeom>
          <a:noFill/>
          <a:ln w="38160">
            <a:solidFill>
              <a:srgbClr val="3FAF46"/>
            </a:solidFill>
            <a:prstDash val="solid"/>
            <a:tailEnd type="arrow"/>
          </a:ln>
        </p:spPr>
        <p:txBody>
          <a:bodyPr wrap="square" lIns="103680" tIns="58680" rIns="103680" bIns="586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14560" y="2995200"/>
            <a:ext cx="1215720" cy="75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response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881800" y="2881080"/>
            <a:ext cx="1890000" cy="90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 cap="rnd">
            <a:solidFill>
              <a:srgbClr val="3465A4"/>
            </a:solidFill>
            <a:prstDash val="solid"/>
          </a:ln>
          <a:effectLst>
            <a:outerShdw dist="53966" dir="2700000" algn="tl">
              <a:srgbClr val="808080">
                <a:alpha val="57000"/>
              </a:srgbClr>
            </a:outerShdw>
          </a:effectLst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 b="0">
                <a:solidFill>
                  <a:srgbClr val="5983B0"/>
                </a:solidFill>
                <a:latin typeface="Suit"/>
              </a:defRPr>
            </a:pPr>
            <a:r>
              <a:rPr lang="en-US" sz="1500" b="1" i="0" u="none" strike="noStrike" kern="1200" cap="none">
                <a:ln>
                  <a:noFill/>
                </a:ln>
                <a:solidFill>
                  <a:srgbClr val="5983B0"/>
                </a:solidFill>
                <a:latin typeface="Suit" pitchFamily="18"/>
                <a:ea typeface="Noto Sans CJK KR" pitchFamily="2"/>
                <a:cs typeface="Lohit Devanagari" pitchFamily="2"/>
              </a:rPr>
              <a:t>Speech to Text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 b="0">
                <a:solidFill>
                  <a:srgbClr val="5983B0"/>
                </a:solidFill>
                <a:latin typeface="Suit"/>
              </a:defRPr>
            </a:pPr>
            <a:r>
              <a:rPr lang="en-US" sz="1500" b="1" i="0" u="none" strike="noStrike" kern="1200" cap="none">
                <a:ln>
                  <a:noFill/>
                </a:ln>
                <a:solidFill>
                  <a:srgbClr val="5983B0"/>
                </a:solidFill>
                <a:latin typeface="Suit" pitchFamily="18"/>
                <a:ea typeface="Noto Sans CJK KR" pitchFamily="2"/>
                <a:cs typeface="Lohit Devanagari" pitchFamily="2"/>
              </a:rPr>
              <a:t>Model</a:t>
            </a:r>
          </a:p>
        </p:txBody>
      </p:sp>
      <p:sp>
        <p:nvSpPr>
          <p:cNvPr id="12" name="자유형 11"/>
          <p:cNvSpPr/>
          <p:nvPr/>
        </p:nvSpPr>
        <p:spPr>
          <a:xfrm>
            <a:off x="5814000" y="2881080"/>
            <a:ext cx="1512000" cy="90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 cap="rnd">
            <a:solidFill>
              <a:srgbClr val="3465A4"/>
            </a:solidFill>
            <a:prstDash val="solid"/>
          </a:ln>
          <a:effectLst>
            <a:outerShdw dist="53966" dir="2700000" algn="tl">
              <a:srgbClr val="808080">
                <a:alpha val="57000"/>
              </a:srgbClr>
            </a:outerShdw>
          </a:effectLst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 b="0">
                <a:solidFill>
                  <a:srgbClr val="5983B0"/>
                </a:solidFill>
                <a:latin typeface="Suit"/>
              </a:defRPr>
            </a:pPr>
            <a:r>
              <a:rPr lang="en-US" sz="1500" b="1" i="0" u="none" strike="noStrike" kern="1200" cap="none">
                <a:ln>
                  <a:noFill/>
                </a:ln>
                <a:solidFill>
                  <a:srgbClr val="5983B0"/>
                </a:solidFill>
                <a:latin typeface="Suit" pitchFamily="18"/>
                <a:ea typeface="Noto Sans CJK KR" pitchFamily="2"/>
                <a:cs typeface="Lohit Devanagari" pitchFamily="2"/>
              </a:rPr>
              <a:t>Chat GPT</a:t>
            </a:r>
          </a:p>
        </p:txBody>
      </p:sp>
      <p:pic>
        <p:nvPicPr>
          <p:cNvPr id="13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79000" y="2494440"/>
            <a:ext cx="567000" cy="3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3422879" y="2494440"/>
            <a:ext cx="1068120" cy="42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Whisper</a:t>
            </a:r>
          </a:p>
        </p:txBody>
      </p:sp>
      <p:pic>
        <p:nvPicPr>
          <p:cNvPr id="15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40920" y="2521080"/>
            <a:ext cx="567000" cy="3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6184800" y="2521080"/>
            <a:ext cx="1257119" cy="42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Chat GPT</a:t>
            </a:r>
          </a:p>
        </p:txBody>
      </p:sp>
      <p:pic>
        <p:nvPicPr>
          <p:cNvPr id="17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647200" y="2854440"/>
            <a:ext cx="1072800" cy="10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8512200" y="2433240"/>
            <a:ext cx="1387799" cy="421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Google TTS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0E4B7C6-87A8-D94F-4DF2-96F7C2968B59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음성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 준비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29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4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1128" y="4343445"/>
            <a:ext cx="6147369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6079960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Vision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</a:t>
            </a: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omponents R</a:t>
            </a:r>
            <a:r>
              <a:rPr lang="en-US" altLang="ko-K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noto"/>
              </a:rPr>
              <a:t>ealization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63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2871" y="1402846"/>
            <a:ext cx="4131662" cy="3312027"/>
          </a:xfrm>
        </p:spPr>
        <p:txBody>
          <a:bodyPr vert="horz"/>
          <a:lstStyle/>
          <a:p>
            <a:pPr lvl="0" algn="l"/>
            <a:r>
              <a:rPr lang="ko-KR" alt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차량번호</a:t>
            </a:r>
            <a:r>
              <a:rPr lang="ko-KR" altLang="en-US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6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검출기</a:t>
            </a: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개발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2C73A9-32F2-C7D2-5BED-1AE0CEFE46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44533" y="-1"/>
            <a:ext cx="3735672" cy="154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9C0E41-988E-D249-E8E9-BBFE48A9CA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35063" y="1541454"/>
            <a:ext cx="3835259" cy="186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C17F72-17D4-94B7-C169-A49894D2F1D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44532" y="3404778"/>
            <a:ext cx="3735673" cy="17762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8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A2DC8B-2137-187C-E5AC-202F43E0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98828"/>
            <a:ext cx="5955081" cy="48717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4E998-B446-69FC-F57C-45D1D3996217}"/>
              </a:ext>
            </a:extLst>
          </p:cNvPr>
          <p:cNvSpPr txBox="1"/>
          <p:nvPr/>
        </p:nvSpPr>
        <p:spPr>
          <a:xfrm>
            <a:off x="7080936" y="1161418"/>
            <a:ext cx="240264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OpenCV -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사진촬영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3D79E-8656-5E9D-4FC7-A760C2F11011}"/>
              </a:ext>
            </a:extLst>
          </p:cNvPr>
          <p:cNvSpPr txBox="1"/>
          <p:nvPr/>
        </p:nvSpPr>
        <p:spPr>
          <a:xfrm>
            <a:off x="6954480" y="2390940"/>
            <a:ext cx="213012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번호판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감지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927D2-2732-D3CC-E6A2-41FFB8AEC7CB}"/>
              </a:ext>
            </a:extLst>
          </p:cNvPr>
          <p:cNvSpPr txBox="1"/>
          <p:nvPr/>
        </p:nvSpPr>
        <p:spPr>
          <a:xfrm>
            <a:off x="6954480" y="3988258"/>
            <a:ext cx="170436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번호판을 반환</a:t>
            </a: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FE051F5F-18D7-86DB-3A2B-3096F1A1DB98}"/>
              </a:ext>
            </a:extLst>
          </p:cNvPr>
          <p:cNvSpPr/>
          <p:nvPr/>
        </p:nvSpPr>
        <p:spPr>
          <a:xfrm flipH="1" flipV="1">
            <a:off x="4020840" y="1406880"/>
            <a:ext cx="2933640" cy="3043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직선 연결선 7">
            <a:extLst>
              <a:ext uri="{FF2B5EF4-FFF2-40B4-BE49-F238E27FC236}">
                <a16:creationId xmlns:a16="http://schemas.microsoft.com/office/drawing/2014/main" id="{335091DF-949D-E0DB-9F77-8D82E4E3FAA3}"/>
              </a:ext>
            </a:extLst>
          </p:cNvPr>
          <p:cNvSpPr/>
          <p:nvPr/>
        </p:nvSpPr>
        <p:spPr>
          <a:xfrm flipH="1">
            <a:off x="6286320" y="2657160"/>
            <a:ext cx="568800" cy="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A8459910-3E04-5598-E394-09B8DC0F8970}"/>
              </a:ext>
            </a:extLst>
          </p:cNvPr>
          <p:cNvSpPr/>
          <p:nvPr/>
        </p:nvSpPr>
        <p:spPr>
          <a:xfrm flipH="1">
            <a:off x="4495679" y="4229640"/>
            <a:ext cx="2319271" cy="360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A5AEEE0-D33B-EA95-2A32-FD499197F9E8}"/>
              </a:ext>
            </a:extLst>
          </p:cNvPr>
          <p:cNvSpPr txBox="1">
            <a:spLocks/>
          </p:cNvSpPr>
          <p:nvPr/>
        </p:nvSpPr>
        <p:spPr>
          <a:xfrm>
            <a:off x="167215" y="142927"/>
            <a:ext cx="4098006" cy="49300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감지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453FD2E6-C335-BB0D-049B-DDE7FB110645}"/>
              </a:ext>
            </a:extLst>
          </p:cNvPr>
          <p:cNvSpPr/>
          <p:nvPr/>
        </p:nvSpPr>
        <p:spPr>
          <a:xfrm>
            <a:off x="6954480" y="1081081"/>
            <a:ext cx="231669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AEE10850-13F4-BDD2-E74A-10864A2FC0A6}"/>
              </a:ext>
            </a:extLst>
          </p:cNvPr>
          <p:cNvSpPr/>
          <p:nvPr/>
        </p:nvSpPr>
        <p:spPr>
          <a:xfrm>
            <a:off x="6868529" y="2310602"/>
            <a:ext cx="213012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1440FF52-410B-EBE4-15C5-11FB3E823591}"/>
              </a:ext>
            </a:extLst>
          </p:cNvPr>
          <p:cNvSpPr/>
          <p:nvPr/>
        </p:nvSpPr>
        <p:spPr>
          <a:xfrm>
            <a:off x="6814951" y="3927414"/>
            <a:ext cx="170436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B18E7C-E41C-4F36-E4ED-1D4D9AB9E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20" y="360"/>
            <a:ext cx="4841279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C2796-62CC-6159-434E-C8BAA402D8E9}"/>
              </a:ext>
            </a:extLst>
          </p:cNvPr>
          <p:cNvSpPr txBox="1"/>
          <p:nvPr/>
        </p:nvSpPr>
        <p:spPr>
          <a:xfrm>
            <a:off x="5890319" y="1084861"/>
            <a:ext cx="3122640" cy="8110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YOLO가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그린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사각형대로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이미지를 자름(</a:t>
            </a:r>
            <a:r>
              <a:rPr lang="ko-KR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crop</a:t>
            </a: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</a:p>
        </p:txBody>
      </p:sp>
      <p:sp>
        <p:nvSpPr>
          <p:cNvPr id="5" name="직선 연결선 4">
            <a:extLst>
              <a:ext uri="{FF2B5EF4-FFF2-40B4-BE49-F238E27FC236}">
                <a16:creationId xmlns:a16="http://schemas.microsoft.com/office/drawing/2014/main" id="{9470C3DE-486C-1D82-552D-E9E20705965B}"/>
              </a:ext>
            </a:extLst>
          </p:cNvPr>
          <p:cNvSpPr/>
          <p:nvPr/>
        </p:nvSpPr>
        <p:spPr>
          <a:xfrm flipH="1">
            <a:off x="4359960" y="1503000"/>
            <a:ext cx="1473480" cy="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36890-7E81-90CC-0906-EBC8039B0B20}"/>
              </a:ext>
            </a:extLst>
          </p:cNvPr>
          <p:cNvSpPr txBox="1"/>
          <p:nvPr/>
        </p:nvSpPr>
        <p:spPr>
          <a:xfrm>
            <a:off x="5925805" y="2259177"/>
            <a:ext cx="4140626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threshold로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이진화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(binary)</a:t>
            </a: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AB6642CD-A0FF-CC93-4787-69ED471D3EC4}"/>
              </a:ext>
            </a:extLst>
          </p:cNvPr>
          <p:cNvSpPr/>
          <p:nvPr/>
        </p:nvSpPr>
        <p:spPr>
          <a:xfrm flipH="1" flipV="1">
            <a:off x="4466520" y="2520000"/>
            <a:ext cx="1423799" cy="216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0E7AF-EBB4-1A9A-4974-E6949E10BBE5}"/>
              </a:ext>
            </a:extLst>
          </p:cNvPr>
          <p:cNvSpPr txBox="1"/>
          <p:nvPr/>
        </p:nvSpPr>
        <p:spPr>
          <a:xfrm>
            <a:off x="5925805" y="2940300"/>
            <a:ext cx="342000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Tesseract로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문자열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(OCR)</a:t>
            </a:r>
          </a:p>
        </p:txBody>
      </p:sp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6076C6A0-AE14-679D-64CD-557F9ADF85B1}"/>
              </a:ext>
            </a:extLst>
          </p:cNvPr>
          <p:cNvSpPr/>
          <p:nvPr/>
        </p:nvSpPr>
        <p:spPr>
          <a:xfrm flipH="1" flipV="1">
            <a:off x="4863240" y="3185640"/>
            <a:ext cx="1035000" cy="180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29254-05B3-AAD9-E560-CBAAEF881123}"/>
              </a:ext>
            </a:extLst>
          </p:cNvPr>
          <p:cNvSpPr txBox="1"/>
          <p:nvPr/>
        </p:nvSpPr>
        <p:spPr>
          <a:xfrm>
            <a:off x="5925805" y="4138527"/>
            <a:ext cx="346176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잘 추출했으면 반환</a:t>
            </a:r>
          </a:p>
        </p:txBody>
      </p:sp>
      <p:sp>
        <p:nvSpPr>
          <p:cNvPr id="11" name="직선 연결선 10">
            <a:extLst>
              <a:ext uri="{FF2B5EF4-FFF2-40B4-BE49-F238E27FC236}">
                <a16:creationId xmlns:a16="http://schemas.microsoft.com/office/drawing/2014/main" id="{96871669-66D1-B1E8-FCA2-573DC4AF1281}"/>
              </a:ext>
            </a:extLst>
          </p:cNvPr>
          <p:cNvSpPr/>
          <p:nvPr/>
        </p:nvSpPr>
        <p:spPr>
          <a:xfrm flipH="1">
            <a:off x="3896640" y="4377600"/>
            <a:ext cx="2031839" cy="1260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47E64F7-3893-B39D-DA31-E5D53BB964AE}"/>
              </a:ext>
            </a:extLst>
          </p:cNvPr>
          <p:cNvSpPr txBox="1">
            <a:spLocks/>
          </p:cNvSpPr>
          <p:nvPr/>
        </p:nvSpPr>
        <p:spPr>
          <a:xfrm>
            <a:off x="5169956" y="-63114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문자열 추출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(OCR)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DC8901-9096-3CEE-5408-99261581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8234" y="664528"/>
            <a:ext cx="4478040" cy="500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555A2F-70B0-EE7B-BF0B-ED8EF1F7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72494" y="3777315"/>
            <a:ext cx="2390400" cy="110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E6C54F-E7ED-2B5F-74D8-1F4916A8E81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36274" y="664528"/>
            <a:ext cx="4686120" cy="26474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A46861B-6122-ECAE-9D53-6F4D3C7BF3EF}"/>
              </a:ext>
            </a:extLst>
          </p:cNvPr>
          <p:cNvSpPr txBox="1">
            <a:spLocks/>
          </p:cNvSpPr>
          <p:nvPr/>
        </p:nvSpPr>
        <p:spPr>
          <a:xfrm>
            <a:off x="172957" y="0"/>
            <a:ext cx="3566420" cy="6783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URAT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통신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719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669" y="4307386"/>
            <a:ext cx="7242770" cy="1147191"/>
          </a:xfrm>
        </p:spPr>
        <p:txBody>
          <a:bodyPr vert="horz"/>
          <a:lstStyle/>
          <a:p>
            <a:pPr lvl="0" algn="l"/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임베디드 컴포넌트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6577459" y="4791771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pple SD Gothic Neo"/>
              </a:rPr>
              <a:t>Embedded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</a:t>
            </a: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omponents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17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719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308562" y="4273543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3367578" y="4870187"/>
            <a:ext cx="1189554" cy="415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 CODE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50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EF2EAA6-33D9-1D11-9AD7-5FBA26802D0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초기화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1FFCEF-E8C3-A832-8121-1BC5B5FE8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60759"/>
            <a:ext cx="5428800" cy="31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9148D-F0B7-F3C7-CC12-85E5037137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56080" y="860759"/>
            <a:ext cx="4752720" cy="3819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8422BF9-5F03-9283-41BC-DE3B4CAF36EC}"/>
              </a:ext>
            </a:extLst>
          </p:cNvPr>
          <p:cNvGrpSpPr/>
          <p:nvPr/>
        </p:nvGrpSpPr>
        <p:grpSpPr>
          <a:xfrm>
            <a:off x="1198988" y="4363264"/>
            <a:ext cx="5134904" cy="893054"/>
            <a:chOff x="504825" y="4105275"/>
            <a:chExt cx="5039107" cy="8930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5F6983-B6D7-0FB5-87ED-F9AE41BB600C}"/>
                </a:ext>
              </a:extLst>
            </p:cNvPr>
            <p:cNvSpPr/>
            <p:nvPr/>
          </p:nvSpPr>
          <p:spPr>
            <a:xfrm>
              <a:off x="504825" y="4105275"/>
              <a:ext cx="2400300" cy="8930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44A28-11BC-1FFC-ACC2-824E41223E5D}"/>
                </a:ext>
              </a:extLst>
            </p:cNvPr>
            <p:cNvSpPr txBox="1"/>
            <p:nvPr/>
          </p:nvSpPr>
          <p:spPr>
            <a:xfrm>
              <a:off x="621135" y="4178953"/>
              <a:ext cx="492279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필요한 모듈 </a:t>
              </a:r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import</a:t>
              </a:r>
            </a:p>
            <a:p>
              <a:pPr latinLnBrk="0"/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+ </a:t>
              </a:r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예외처리용 함수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4A4CD8-3A95-025E-A67F-9FA57FA7BDE9}"/>
              </a:ext>
            </a:extLst>
          </p:cNvPr>
          <p:cNvGrpSpPr/>
          <p:nvPr/>
        </p:nvGrpSpPr>
        <p:grpSpPr>
          <a:xfrm>
            <a:off x="6451601" y="4809791"/>
            <a:ext cx="5078831" cy="581071"/>
            <a:chOff x="504825" y="4105274"/>
            <a:chExt cx="5078831" cy="58107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4CB16D3-D22C-B0E7-BF4D-AA36A6F025EC}"/>
                </a:ext>
              </a:extLst>
            </p:cNvPr>
            <p:cNvSpPr/>
            <p:nvPr/>
          </p:nvSpPr>
          <p:spPr>
            <a:xfrm>
              <a:off x="504825" y="4105274"/>
              <a:ext cx="2400300" cy="581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D6C098-8BCC-944A-AB79-153A42CCB6D8}"/>
                </a:ext>
              </a:extLst>
            </p:cNvPr>
            <p:cNvSpPr txBox="1"/>
            <p:nvPr/>
          </p:nvSpPr>
          <p:spPr>
            <a:xfrm>
              <a:off x="660859" y="4195754"/>
              <a:ext cx="49227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DB</a:t>
              </a:r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를 위한 초기화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1F5E9-F99B-CE5B-A2E5-E8A0A606AA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693775"/>
            <a:ext cx="8691327" cy="4977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EF2EAA6-33D9-1D11-9AD7-5FBA26802D0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초기화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422BF9-5F03-9283-41BC-DE3B4CAF36EC}"/>
              </a:ext>
            </a:extLst>
          </p:cNvPr>
          <p:cNvGrpSpPr/>
          <p:nvPr/>
        </p:nvGrpSpPr>
        <p:grpSpPr>
          <a:xfrm>
            <a:off x="4949597" y="3995927"/>
            <a:ext cx="4988850" cy="1311622"/>
            <a:chOff x="5721504" y="3973625"/>
            <a:chExt cx="4988850" cy="131162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5F6983-B6D7-0FB5-87ED-F9AE41BB600C}"/>
                </a:ext>
              </a:extLst>
            </p:cNvPr>
            <p:cNvSpPr/>
            <p:nvPr/>
          </p:nvSpPr>
          <p:spPr>
            <a:xfrm>
              <a:off x="5721504" y="3973625"/>
              <a:ext cx="3741729" cy="13116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44A28-11BC-1FFC-ACC2-824E41223E5D}"/>
                </a:ext>
              </a:extLst>
            </p:cNvPr>
            <p:cNvSpPr txBox="1"/>
            <p:nvPr/>
          </p:nvSpPr>
          <p:spPr>
            <a:xfrm>
              <a:off x="5787557" y="4145501"/>
              <a:ext cx="492279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통신을 위한 초기화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latinLnBrk="0"/>
              <a:r>
                <a:rPr lang="en-US" altLang="ko-KR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+ 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변수 초기화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1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3C6790-E23A-D937-9DE1-19365206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69620"/>
            <a:ext cx="10080625" cy="4908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B652081-0DFA-B21A-C009-4E3C9F74122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5F4A16-FDA5-DDAD-3769-5690733D8258}"/>
              </a:ext>
            </a:extLst>
          </p:cNvPr>
          <p:cNvGrpSpPr/>
          <p:nvPr/>
        </p:nvGrpSpPr>
        <p:grpSpPr>
          <a:xfrm>
            <a:off x="7314914" y="4660036"/>
            <a:ext cx="5047660" cy="778598"/>
            <a:chOff x="7314914" y="4660036"/>
            <a:chExt cx="5047660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A351EF7-B50B-698E-6CA1-C415D48173E8}"/>
                </a:ext>
              </a:extLst>
            </p:cNvPr>
            <p:cNvSpPr/>
            <p:nvPr/>
          </p:nvSpPr>
          <p:spPr>
            <a:xfrm>
              <a:off x="7314914" y="4660036"/>
              <a:ext cx="1951005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7087D5-94CC-2B82-C87F-AA2F95084DF3}"/>
                </a:ext>
              </a:extLst>
            </p:cNvPr>
            <p:cNvSpPr txBox="1"/>
            <p:nvPr/>
          </p:nvSpPr>
          <p:spPr>
            <a:xfrm>
              <a:off x="7439777" y="4756947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수신대기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427DE6-D204-1B1B-AD6B-88853D91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77240"/>
            <a:ext cx="10080625" cy="49063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1A99359-85D8-AA49-06DC-18827D48CE51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8E3C5D-6A4B-21F1-EDED-12527E51EB9B}"/>
              </a:ext>
            </a:extLst>
          </p:cNvPr>
          <p:cNvGrpSpPr/>
          <p:nvPr/>
        </p:nvGrpSpPr>
        <p:grpSpPr>
          <a:xfrm>
            <a:off x="7140057" y="4904956"/>
            <a:ext cx="4922797" cy="778598"/>
            <a:chOff x="7457557" y="4673039"/>
            <a:chExt cx="4922797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503EB1-6351-DB61-84D4-E204C060B8A7}"/>
                </a:ext>
              </a:extLst>
            </p:cNvPr>
            <p:cNvSpPr/>
            <p:nvPr/>
          </p:nvSpPr>
          <p:spPr>
            <a:xfrm>
              <a:off x="7465177" y="4673039"/>
              <a:ext cx="2763805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1B968-0E5B-BC06-04A2-449CEB003F3D}"/>
                </a:ext>
              </a:extLst>
            </p:cNvPr>
            <p:cNvSpPr txBox="1"/>
            <p:nvPr/>
          </p:nvSpPr>
          <p:spPr>
            <a:xfrm>
              <a:off x="7457557" y="4785190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입차 대응 코드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EA55F3-60DD-E007-5D8E-9BC22E75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62000"/>
            <a:ext cx="10080625" cy="49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6FDE657-55AF-EBDE-B385-2497802DBD96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0AED9D-D82E-63B9-33BB-CF1FF6A07E48}"/>
              </a:ext>
            </a:extLst>
          </p:cNvPr>
          <p:cNvGrpSpPr/>
          <p:nvPr/>
        </p:nvGrpSpPr>
        <p:grpSpPr>
          <a:xfrm>
            <a:off x="7157837" y="4657495"/>
            <a:ext cx="4922797" cy="778598"/>
            <a:chOff x="7640437" y="6130695"/>
            <a:chExt cx="4922797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03D3F98-B0CB-EABE-D042-6323561B5190}"/>
                </a:ext>
              </a:extLst>
            </p:cNvPr>
            <p:cNvSpPr/>
            <p:nvPr/>
          </p:nvSpPr>
          <p:spPr>
            <a:xfrm>
              <a:off x="7640437" y="6130695"/>
              <a:ext cx="2765710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0A4CD-4A1B-C16F-6314-727CF39C23A4}"/>
                </a:ext>
              </a:extLst>
            </p:cNvPr>
            <p:cNvSpPr txBox="1"/>
            <p:nvPr/>
          </p:nvSpPr>
          <p:spPr>
            <a:xfrm>
              <a:off x="7640437" y="6227607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출차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대응 코드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2871" y="1402846"/>
            <a:ext cx="4131662" cy="3312027"/>
          </a:xfrm>
        </p:spPr>
        <p:txBody>
          <a:bodyPr vert="horz"/>
          <a:lstStyle/>
          <a:p>
            <a:pPr lvl="0" algn="l"/>
            <a:r>
              <a:rPr lang="ko-KR" altLang="en-US" sz="6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뭔가</a:t>
            </a: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아쉬움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050" name="Picture 2" descr="emoji-timeline">
            <a:extLst>
              <a:ext uri="{FF2B5EF4-FFF2-40B4-BE49-F238E27FC236}">
                <a16:creationId xmlns:a16="http://schemas.microsoft.com/office/drawing/2014/main" id="{ED835B43-74A1-17F4-60B4-517ED84B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1519238"/>
            <a:ext cx="2803524" cy="28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156370" cy="4127472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2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338299" y="4235970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MVP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3323438" y="4899522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MVP Complete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9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94877F-75C2-9066-8752-35389C3E6F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59999" y="360"/>
            <a:ext cx="4320625" cy="567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14C8D9-E5FA-90CB-B9DF-56A7E8276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r="19238" b="19897"/>
          <a:stretch/>
        </p:blipFill>
        <p:spPr>
          <a:xfrm>
            <a:off x="0" y="0"/>
            <a:ext cx="4289502" cy="56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0A2A33A-046F-16D2-B196-1588E9AC43BE}"/>
              </a:ext>
            </a:extLst>
          </p:cNvPr>
          <p:cNvSpPr/>
          <p:nvPr/>
        </p:nvSpPr>
        <p:spPr>
          <a:xfrm>
            <a:off x="1346049" y="3285717"/>
            <a:ext cx="1080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57240">
            <a:solidFill>
              <a:srgbClr val="2A17E8"/>
            </a:solidFill>
            <a:prstDash val="solid"/>
          </a:ln>
        </p:spPr>
        <p:txBody>
          <a:bodyPr vert="horz" wrap="square" lIns="118440" tIns="73440" rIns="118440" bIns="7344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765CA3C-0C6A-3B5A-33BC-9F7359A96CF8}"/>
              </a:ext>
            </a:extLst>
          </p:cNvPr>
          <p:cNvSpPr/>
          <p:nvPr/>
        </p:nvSpPr>
        <p:spPr>
          <a:xfrm>
            <a:off x="6480000" y="2520000"/>
            <a:ext cx="1080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57240">
            <a:solidFill>
              <a:srgbClr val="2A17E8"/>
            </a:solidFill>
            <a:prstDash val="solid"/>
          </a:ln>
        </p:spPr>
        <p:txBody>
          <a:bodyPr vert="horz" wrap="square" lIns="118440" tIns="73440" rIns="118440" bIns="7344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D1C766BD-9065-141B-08E3-1AAA6A45A4EB}"/>
              </a:ext>
            </a:extLst>
          </p:cNvPr>
          <p:cNvSpPr/>
          <p:nvPr/>
        </p:nvSpPr>
        <p:spPr>
          <a:xfrm>
            <a:off x="4408900" y="2880000"/>
            <a:ext cx="1260000" cy="0"/>
          </a:xfrm>
          <a:prstGeom prst="line">
            <a:avLst/>
          </a:prstGeom>
          <a:noFill/>
          <a:ln w="57240">
            <a:solidFill>
              <a:srgbClr val="2A17E8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444512" y="4343445"/>
            <a:ext cx="4248570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테스트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튜닝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46930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Testing &amp; Tuning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0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052587-0423-1F89-9465-3D7062EE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080000"/>
            <a:ext cx="5304960" cy="158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882A06-C55D-6F5B-7FDE-A8A792FEDC7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3158029"/>
            <a:ext cx="5304960" cy="20619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060BA36D-9385-3837-40E6-A40EBB48ABF4}"/>
              </a:ext>
            </a:extLst>
          </p:cNvPr>
          <p:cNvSpPr/>
          <p:nvPr/>
        </p:nvSpPr>
        <p:spPr>
          <a:xfrm>
            <a:off x="5304960" y="1827888"/>
            <a:ext cx="1309200" cy="912"/>
          </a:xfrm>
          <a:prstGeom prst="line">
            <a:avLst/>
          </a:prstGeom>
          <a:noFill/>
          <a:ln w="5724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32FB7C-B674-C1F7-447F-AA5D9F1FA3BB}"/>
              </a:ext>
            </a:extLst>
          </p:cNvPr>
          <p:cNvGrpSpPr/>
          <p:nvPr/>
        </p:nvGrpSpPr>
        <p:grpSpPr>
          <a:xfrm>
            <a:off x="5562599" y="3512820"/>
            <a:ext cx="2727961" cy="1426506"/>
            <a:chOff x="4140000" y="2835274"/>
            <a:chExt cx="2880000" cy="1664726"/>
          </a:xfrm>
        </p:grpSpPr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FE1C98C0-09D0-58FD-30AC-31371259544F}"/>
                </a:ext>
              </a:extLst>
            </p:cNvPr>
            <p:cNvSpPr/>
            <p:nvPr/>
          </p:nvSpPr>
          <p:spPr>
            <a:xfrm>
              <a:off x="7020000" y="2835274"/>
              <a:ext cx="0" cy="1664725"/>
            </a:xfrm>
            <a:prstGeom prst="line">
              <a:avLst/>
            </a:prstGeom>
            <a:noFill/>
            <a:ln w="57240">
              <a:solidFill>
                <a:srgbClr val="3465A4"/>
              </a:solidFill>
              <a:prstDash val="solid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EB3DB102-6C71-D2DB-95F4-576512F2DC9C}"/>
                </a:ext>
              </a:extLst>
            </p:cNvPr>
            <p:cNvSpPr/>
            <p:nvPr/>
          </p:nvSpPr>
          <p:spPr>
            <a:xfrm flipH="1">
              <a:off x="4140000" y="4500000"/>
              <a:ext cx="2880000" cy="0"/>
            </a:xfrm>
            <a:prstGeom prst="line">
              <a:avLst/>
            </a:prstGeom>
            <a:noFill/>
            <a:ln w="57240">
              <a:solidFill>
                <a:srgbClr val="0071C4"/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7E1C80CF-678E-AACD-0FA0-670961623150}"/>
              </a:ext>
            </a:extLst>
          </p:cNvPr>
          <p:cNvSpPr txBox="1">
            <a:spLocks/>
          </p:cNvSpPr>
          <p:nvPr/>
        </p:nvSpPr>
        <p:spPr>
          <a:xfrm>
            <a:off x="459790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인식문제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10B9B-7F1D-0D3D-B650-77DFCB09FE70}"/>
              </a:ext>
            </a:extLst>
          </p:cNvPr>
          <p:cNvSpPr txBox="1"/>
          <p:nvPr/>
        </p:nvSpPr>
        <p:spPr>
          <a:xfrm>
            <a:off x="6671874" y="2760987"/>
            <a:ext cx="3237372" cy="6230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성공</a:t>
            </a:r>
            <a:r>
              <a:rPr lang="en-US" altLang="ko-KR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실패 정보를 </a:t>
            </a:r>
            <a:r>
              <a:rPr lang="ko-KR" altLang="en-US" sz="2400" b="1" i="0" u="none" strike="noStrike" kern="1200" cap="none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태깅</a:t>
            </a:r>
            <a:endParaRPr lang="ko-KR" altLang="en-US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D9AC0-1C17-4AAA-4809-F7752E214590}"/>
              </a:ext>
            </a:extLst>
          </p:cNvPr>
          <p:cNvSpPr txBox="1"/>
          <p:nvPr/>
        </p:nvSpPr>
        <p:spPr>
          <a:xfrm>
            <a:off x="6719781" y="1080000"/>
            <a:ext cx="3141557" cy="11552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인식에</a:t>
            </a:r>
            <a:endParaRPr lang="en-US" altLang="ko-KR" sz="2400" b="1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사용된 이미지를 저장</a:t>
            </a:r>
            <a:endParaRPr lang="ko-KR" altLang="en-US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1DEEC7A-5BB4-3E6A-BAE8-F0F3990A86EE}"/>
              </a:ext>
            </a:extLst>
          </p:cNvPr>
          <p:cNvGrpSpPr/>
          <p:nvPr/>
        </p:nvGrpSpPr>
        <p:grpSpPr>
          <a:xfrm>
            <a:off x="0" y="1292794"/>
            <a:ext cx="4699169" cy="4327016"/>
            <a:chOff x="179999" y="1164895"/>
            <a:chExt cx="4699169" cy="43270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F514966-483B-CC32-91D6-7BAE421F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92960" y="4073560"/>
              <a:ext cx="4683840" cy="1418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2D19D9-A0CD-3F47-83D1-3BE493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179999" y="2577286"/>
              <a:ext cx="4699169" cy="1496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7FDB48C-C102-9821-C583-3782532A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80259" y="1164895"/>
              <a:ext cx="4696541" cy="14123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775B6784-428E-3724-579E-A4FE83A250DD}"/>
              </a:ext>
            </a:extLst>
          </p:cNvPr>
          <p:cNvSpPr txBox="1">
            <a:spLocks/>
          </p:cNvSpPr>
          <p:nvPr/>
        </p:nvSpPr>
        <p:spPr>
          <a:xfrm>
            <a:off x="459790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실패데이터 수집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가설 수립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6C5A6C-0A37-BD82-5D3A-18B215090D0F}"/>
              </a:ext>
            </a:extLst>
          </p:cNvPr>
          <p:cNvGrpSpPr/>
          <p:nvPr/>
        </p:nvGrpSpPr>
        <p:grpSpPr>
          <a:xfrm>
            <a:off x="5254457" y="3733799"/>
            <a:ext cx="4452308" cy="1418351"/>
            <a:chOff x="5689600" y="3390899"/>
            <a:chExt cx="4452308" cy="141835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72024-CD69-88BE-9806-6CF8EF3F27D4}"/>
                </a:ext>
              </a:extLst>
            </p:cNvPr>
            <p:cNvSpPr/>
            <p:nvPr/>
          </p:nvSpPr>
          <p:spPr>
            <a:xfrm>
              <a:off x="5689600" y="3390899"/>
              <a:ext cx="4038600" cy="14183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9076C5-4CD2-9149-454D-48FA7ED51D9E}"/>
                </a:ext>
              </a:extLst>
            </p:cNvPr>
            <p:cNvSpPr txBox="1"/>
            <p:nvPr/>
          </p:nvSpPr>
          <p:spPr>
            <a:xfrm>
              <a:off x="5967913" y="3494482"/>
              <a:ext cx="4173995" cy="12111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800" b="1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빛의 세기와</a:t>
              </a:r>
              <a:endParaRPr lang="en-US" altLang="ko-KR" sz="28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8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곡률에 따라 실패율 </a:t>
              </a:r>
              <a:r>
                <a:rPr lang="ko-KR" altLang="ko-KR" sz="2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Noto Sans CJK KR" pitchFamily="18"/>
                  <a:ea typeface="Noto Sans CJK KR" pitchFamily="2"/>
                  <a:cs typeface="Lohit Devanagari" pitchFamily="2"/>
                </a:rPr>
                <a:t>↑</a:t>
              </a:r>
              <a:r>
                <a:rPr lang="ko-KR" altLang="en-US" sz="28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</a:t>
              </a:r>
              <a:endParaRPr lang="ko-KR" altLang="en-US" sz="200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9244" y="322934"/>
            <a:ext cx="2674140" cy="489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hangingPunct="0"/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평평한 판을 뒤에 덧댐</a:t>
            </a:r>
            <a:endParaRPr lang="ko-KR" sz="1800" b="0" i="0" u="none" strike="noStrike" kern="1200" cap="none" dirty="0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11320" y="1378440"/>
            <a:ext cx="3028680" cy="282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9080" y="1378440"/>
            <a:ext cx="3204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선 연결선 8"/>
          <p:cNvSpPr/>
          <p:nvPr/>
        </p:nvSpPr>
        <p:spPr>
          <a:xfrm>
            <a:off x="4531320" y="2818440"/>
            <a:ext cx="720000" cy="0"/>
          </a:xfrm>
          <a:prstGeom prst="line">
            <a:avLst/>
          </a:prstGeom>
          <a:noFill/>
          <a:ln w="57240">
            <a:solidFill>
              <a:srgbClr val="3465A4"/>
            </a:solidFill>
            <a:prstDash val="solid"/>
            <a:tailEnd type="arrow"/>
          </a:ln>
        </p:spPr>
        <p:txBody>
          <a:bodyPr wrap="square" lIns="118440" tIns="73440" rIns="118440" bIns="734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75B6784-428E-3724-579E-A4FE83A250DD}"/>
              </a:ext>
            </a:extLst>
          </p:cNvPr>
          <p:cNvSpPr txBox="1">
            <a:spLocks/>
          </p:cNvSpPr>
          <p:nvPr/>
        </p:nvSpPr>
        <p:spPr>
          <a:xfrm>
            <a:off x="205091" y="0"/>
            <a:ext cx="2420569" cy="7516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실험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개선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31320" y="803102"/>
            <a:ext cx="998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곡률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 ↓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998804" y="4401775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성공률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30%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23384" y="4401775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성공률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95%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153651" y="4833779"/>
            <a:ext cx="2117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극적인 개선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!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67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419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Complete!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6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659A39-F1ED-0CC1-D5ED-C618EE0CA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0"/>
            <a:ext cx="10080624" cy="4749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300F229-0BE3-304B-64D8-1381D8F00772}"/>
              </a:ext>
            </a:extLst>
          </p:cNvPr>
          <p:cNvGrpSpPr/>
          <p:nvPr/>
        </p:nvGrpSpPr>
        <p:grpSpPr>
          <a:xfrm>
            <a:off x="95960" y="5012343"/>
            <a:ext cx="10358680" cy="457200"/>
            <a:chOff x="873200" y="4974243"/>
            <a:chExt cx="9629700" cy="457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C6DB74-31A4-6F48-B1ED-72C683FA40A4}"/>
                </a:ext>
              </a:extLst>
            </p:cNvPr>
            <p:cNvSpPr/>
            <p:nvPr/>
          </p:nvSpPr>
          <p:spPr>
            <a:xfrm>
              <a:off x="873200" y="4974243"/>
              <a:ext cx="9211758" cy="4572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EDD98-AC8D-4E18-EE64-B6AFCBBDC809}"/>
                </a:ext>
              </a:extLst>
            </p:cNvPr>
            <p:cNvSpPr txBox="1"/>
            <p:nvPr/>
          </p:nvSpPr>
          <p:spPr>
            <a:xfrm>
              <a:off x="873200" y="4991100"/>
              <a:ext cx="9629700" cy="3726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Noto Sans CJK KR" pitchFamily="18"/>
                  <a:ea typeface="Noto Sans CJK KR" pitchFamily="2"/>
                  <a:cs typeface="Lohit Devanagari" pitchFamily="2"/>
                </a:rPr>
                <a:t>https://github.com/HardCoding0417/Parking-lot-project/blob/main/doc/presentation.odp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419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Demonstration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8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50918" r="3" b="-2483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느낀점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860820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Thinking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4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3795" y="757069"/>
            <a:ext cx="8293029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이제껏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배운 걸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더한다면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..?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D52BD6D-06B5-CC45-6F47-8B604E9F7B7B}"/>
              </a:ext>
            </a:extLst>
          </p:cNvPr>
          <p:cNvSpPr txBox="1">
            <a:spLocks/>
          </p:cNvSpPr>
          <p:nvPr/>
        </p:nvSpPr>
        <p:spPr>
          <a:xfrm>
            <a:off x="6827791" y="2258010"/>
            <a:ext cx="2853911" cy="21422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더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나은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성과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4000" b="1" spc="-1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A2F675-1D98-4D75-7D5F-4D46F7A00491}"/>
              </a:ext>
            </a:extLst>
          </p:cNvPr>
          <p:cNvGrpSpPr/>
          <p:nvPr/>
        </p:nvGrpSpPr>
        <p:grpSpPr>
          <a:xfrm>
            <a:off x="154988" y="2284597"/>
            <a:ext cx="1920242" cy="1920242"/>
            <a:chOff x="426595" y="2322697"/>
            <a:chExt cx="1920242" cy="192024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51ADF34-5DF4-2832-3FC7-A1668B85F95C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038883-257F-A215-5359-95201AC1C68C}"/>
                </a:ext>
              </a:extLst>
            </p:cNvPr>
            <p:cNvSpPr txBox="1"/>
            <p:nvPr/>
          </p:nvSpPr>
          <p:spPr>
            <a:xfrm>
              <a:off x="670984" y="2992576"/>
              <a:ext cx="1416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검출기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BFD3235-E258-332D-ACDE-4F25269E9EE6}"/>
              </a:ext>
            </a:extLst>
          </p:cNvPr>
          <p:cNvGrpSpPr/>
          <p:nvPr/>
        </p:nvGrpSpPr>
        <p:grpSpPr>
          <a:xfrm>
            <a:off x="1910034" y="2278458"/>
            <a:ext cx="1920242" cy="1920242"/>
            <a:chOff x="2464663" y="2316558"/>
            <a:chExt cx="1920242" cy="192024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C40BA21-E73A-8B73-3261-79EB75D86F08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A0219A-054C-78C3-E3AE-212CE6EC2651}"/>
                </a:ext>
              </a:extLst>
            </p:cNvPr>
            <p:cNvSpPr txBox="1"/>
            <p:nvPr/>
          </p:nvSpPr>
          <p:spPr>
            <a:xfrm>
              <a:off x="2614805" y="2953513"/>
              <a:ext cx="161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</a:p>
            <a:p>
              <a:pPr algn="ctr"/>
              <a:r>
                <a:rPr lang="ko-KR" altLang="en-US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프로그래밍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6E81E2-32D8-FD55-AA9C-B6A40F5963DC}"/>
              </a:ext>
            </a:extLst>
          </p:cNvPr>
          <p:cNvSpPr txBox="1"/>
          <p:nvPr/>
        </p:nvSpPr>
        <p:spPr>
          <a:xfrm>
            <a:off x="5669164" y="2923698"/>
            <a:ext cx="1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16watermelon" panose="02000500000000000000" pitchFamily="2" charset="-127"/>
                <a:ea typeface="116watermelon" panose="02000500000000000000" pitchFamily="2" charset="-127"/>
                <a:cs typeface="Pretendard" panose="02000803000000020004" pitchFamily="50" charset="-127"/>
              </a:rPr>
              <a:t>&gt;&gt;&gt;</a:t>
            </a:r>
            <a:endParaRPr lang="ko-KR" altLang="en-US" sz="4000" dirty="0">
              <a:latin typeface="116watermelon" panose="02000500000000000000" pitchFamily="2" charset="-127"/>
              <a:ea typeface="116watermelon" panose="02000500000000000000" pitchFamily="2" charset="-127"/>
              <a:cs typeface="Pretendard" panose="0200080300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15DDFF-10E1-BC3B-BC4E-4BD9F98CF82A}"/>
              </a:ext>
            </a:extLst>
          </p:cNvPr>
          <p:cNvGrpSpPr/>
          <p:nvPr/>
        </p:nvGrpSpPr>
        <p:grpSpPr>
          <a:xfrm>
            <a:off x="3665080" y="2317521"/>
            <a:ext cx="1920242" cy="1920242"/>
            <a:chOff x="4502731" y="2355621"/>
            <a:chExt cx="1920242" cy="192024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510796B-F8EE-FC26-ACE3-7B159F2B8B2A}"/>
                </a:ext>
              </a:extLst>
            </p:cNvPr>
            <p:cNvSpPr/>
            <p:nvPr/>
          </p:nvSpPr>
          <p:spPr>
            <a:xfrm>
              <a:off x="4502731" y="2355621"/>
              <a:ext cx="1920242" cy="1920242"/>
            </a:xfrm>
            <a:prstGeom prst="ellipse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B53C0D-3FB8-EC84-3B51-23DE105140FD}"/>
                </a:ext>
              </a:extLst>
            </p:cNvPr>
            <p:cNvSpPr txBox="1"/>
            <p:nvPr/>
          </p:nvSpPr>
          <p:spPr>
            <a:xfrm>
              <a:off x="4835611" y="2992576"/>
              <a:ext cx="1264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임베디드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프로그래밍</a:t>
              </a: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6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3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49049" r="3" b="-2470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1404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Greetings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  <a:blipFill dpi="0" rotWithShape="1">
            <a:blip r:embed="rId3"/>
            <a:srcRect/>
            <a:stretch>
              <a:fillRect t="-1499" b="-4109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8921" y="4340047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결성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2712014" y="4998632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Team Formation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7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0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665F61-141B-99B3-1A54-20B2489AF7DC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9A2486-CD10-9AB6-E574-1706F6228A94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888A4-C4D4-CC2E-F8A9-E3E963BC269F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544EEB28-8614-D618-6257-558573411C7F}"/>
              </a:ext>
            </a:extLst>
          </p:cNvPr>
          <p:cNvSpPr txBox="1">
            <a:spLocks/>
          </p:cNvSpPr>
          <p:nvPr/>
        </p:nvSpPr>
        <p:spPr>
          <a:xfrm>
            <a:off x="514733" y="61069"/>
            <a:ext cx="3316193" cy="57601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멤버 소개 </a:t>
            </a:r>
            <a:r>
              <a:rPr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Team Members</a:t>
            </a:r>
            <a:endParaRPr lang="ko-KR" alt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16549" b="21157"/>
          <a:stretch>
            <a:fillRect/>
          </a:stretch>
        </p:blipFill>
        <p:spPr>
          <a:xfrm>
            <a:off x="454664" y="2441780"/>
            <a:ext cx="1431716" cy="133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76529" y="1817411"/>
            <a:ext cx="1539831" cy="155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85171" y="193016"/>
            <a:ext cx="1501485" cy="143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36223" y="806225"/>
            <a:ext cx="1332080" cy="140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176529" y="3583133"/>
            <a:ext cx="1563838" cy="141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14733" y="3919930"/>
            <a:ext cx="1353570" cy="1301473"/>
          </a:xfrm>
          <a:prstGeom prst="rect">
            <a:avLst/>
          </a:prstGeom>
          <a:solidFill>
            <a:srgbClr val="FFFFFF">
              <a:alpha val="9000"/>
            </a:srgbClr>
          </a:solidFill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1484630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sz="1200" b="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Pretendard" panose="02000803000000020004" pitchFamily="50" charset="-127"/>
              </a:rPr>
              <a:t>프로젝트 총괄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sz="1200" b="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Pretendard" panose="02000803000000020004" pitchFamily="50" charset="-127"/>
              </a:rPr>
              <a:t>형상관리를 책임진다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807522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40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문정환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u="none" strike="noStrike" kern="1200" cap="none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Project Leader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3110251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기술적 난점을 해결한다</a:t>
            </a:r>
            <a:endParaRPr lang="ko-KR" sz="1200" b="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+mn-ea"/>
              <a:cs typeface="Pretendard" panose="020008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2433143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강태의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Technical Leader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810505" y="870124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vison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AI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모델을 선택하고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Data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수집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Training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한다</a:t>
            </a:r>
            <a:endParaRPr lang="ko-KR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843032" y="193016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한상훈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Vison AI modeler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4590622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voice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AI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모델을 선택하고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Data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수집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Training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한다</a:t>
            </a:r>
            <a:endParaRPr lang="ko-KR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3913514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윤희승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Voice AI modeler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887990" y="2576618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상위 디자인을 책임진다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920517" y="1899510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강대욱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Architecter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929328" y="4247545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책임진다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961855" y="3570437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김진희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 Administrator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3482" y="113517"/>
            <a:ext cx="3597205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브레인 </a:t>
            </a:r>
            <a:r>
              <a:rPr lang="ko-KR" altLang="en-US" sz="4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스토밍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7B6FEA95-24E3-6538-0DBB-E008D2D4E8DC}"/>
              </a:ext>
            </a:extLst>
          </p:cNvPr>
          <p:cNvSpPr txBox="1">
            <a:spLocks/>
          </p:cNvSpPr>
          <p:nvPr/>
        </p:nvSpPr>
        <p:spPr>
          <a:xfrm>
            <a:off x="928404" y="3666607"/>
            <a:ext cx="3597205" cy="1290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교통흐름에 맞게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atinLnBrk="0"/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신호등을 제어하는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스마트 교통 시스템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27D22B7-8B65-38EC-3311-757D29BB7794}"/>
              </a:ext>
            </a:extLst>
          </p:cNvPr>
          <p:cNvSpPr txBox="1">
            <a:spLocks/>
          </p:cNvSpPr>
          <p:nvPr/>
        </p:nvSpPr>
        <p:spPr>
          <a:xfrm>
            <a:off x="4502115" y="2689461"/>
            <a:ext cx="1669256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VS</a:t>
            </a:r>
            <a:endParaRPr lang="ko-KR" altLang="en-US" sz="6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60F0AD8-DD8C-8962-8B4A-232BE813E71C}"/>
              </a:ext>
            </a:extLst>
          </p:cNvPr>
          <p:cNvSpPr txBox="1">
            <a:spLocks/>
          </p:cNvSpPr>
          <p:nvPr/>
        </p:nvSpPr>
        <p:spPr>
          <a:xfrm>
            <a:off x="5722100" y="3537756"/>
            <a:ext cx="3597205" cy="1290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로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번호판을 감지하는 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atinLnBrk="0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2.0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AB9FC1-85BA-BE84-1A82-C908D434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58" y="2217219"/>
            <a:ext cx="1335088" cy="1335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4E6BC7-AC3B-11F7-2045-19C7DAA5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79" y="1895329"/>
            <a:ext cx="1669257" cy="1669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b="3240"/>
          <a:stretch/>
        </p:blipFill>
        <p:spPr>
          <a:xfrm rot="9000">
            <a:off x="1816821" y="1352828"/>
            <a:ext cx="1820368" cy="228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797"/>
          <a:stretch>
            <a:fillRect/>
          </a:stretch>
        </p:blipFill>
        <p:spPr>
          <a:xfrm>
            <a:off x="6352685" y="1336071"/>
            <a:ext cx="2352700" cy="229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3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값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1142</Words>
  <Application>Microsoft Office PowerPoint</Application>
  <PresentationFormat>사용자 지정</PresentationFormat>
  <Paragraphs>374</Paragraphs>
  <Slides>60</Slides>
  <Notes>60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4" baseType="lpstr">
      <vt:lpstr>116watermelon</vt:lpstr>
      <vt:lpstr>Apple SD Gothic Neo</vt:lpstr>
      <vt:lpstr>Lohit Devanagari</vt:lpstr>
      <vt:lpstr>noto</vt:lpstr>
      <vt:lpstr>Noto Sans CJK JP</vt:lpstr>
      <vt:lpstr>Noto Sans CJK KR</vt:lpstr>
      <vt:lpstr>Noto Sans Mono CJK KR</vt:lpstr>
      <vt:lpstr>Noto Serif CJK KR</vt:lpstr>
      <vt:lpstr>Pretendard</vt:lpstr>
      <vt:lpstr>Pretendard ExtraBold</vt:lpstr>
      <vt:lpstr>Suit</vt:lpstr>
      <vt:lpstr>맑은 고딕</vt:lpstr>
      <vt:lpstr>Arial</vt:lpstr>
      <vt:lpstr>기본값</vt:lpstr>
      <vt:lpstr>인텔주차장</vt:lpstr>
      <vt:lpstr>CONTANTS</vt:lpstr>
      <vt:lpstr>개발배경</vt:lpstr>
      <vt:lpstr>차량번호 검출기  개발</vt:lpstr>
      <vt:lpstr>뭔가  아쉬움</vt:lpstr>
      <vt:lpstr>이제껏 배운 걸 더한다면..?</vt:lpstr>
      <vt:lpstr>팀 결성</vt:lpstr>
      <vt:lpstr>PowerPoint 프레젠테이션</vt:lpstr>
      <vt:lpstr>브레인 스토밍</vt:lpstr>
      <vt:lpstr>주차장 2.0으로 결정!</vt:lpstr>
      <vt:lpstr>요구사항 분석</vt:lpstr>
      <vt:lpstr>주차장에 필요한 것</vt:lpstr>
      <vt:lpstr>PowerPoint 프레젠테이션</vt:lpstr>
      <vt:lpstr>플랫폼 선택</vt:lpstr>
      <vt:lpstr>PowerPoint 프레젠테이션</vt:lpstr>
      <vt:lpstr>PowerPoint 프레젠테이션</vt:lpstr>
      <vt:lpstr>주변기기 선택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입출입 동시작동 멀티프로세싱 → RTOS로 대체</vt:lpstr>
      <vt:lpstr>PowerPoint 프레젠테이션</vt:lpstr>
      <vt:lpstr>PowerPoint 프레젠테이션</vt:lpstr>
      <vt:lpstr>일정관리</vt:lpstr>
      <vt:lpstr>PowerPoint 프레젠테이션</vt:lpstr>
      <vt:lpstr>PowerPoint 프레젠테이션</vt:lpstr>
      <vt:lpstr>시스템 빌드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비전 컴포넌트 구현</vt:lpstr>
      <vt:lpstr>PowerPoint 프레젠테이션</vt:lpstr>
      <vt:lpstr>PowerPoint 프레젠테이션</vt:lpstr>
      <vt:lpstr>PowerPoint 프레젠테이션</vt:lpstr>
      <vt:lpstr>임베디드 컴포넌트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인텔주차장</dc:title>
  <dc:creator>JH M</dc:creator>
  <cp:lastModifiedBy>user</cp:lastModifiedBy>
  <cp:revision>327</cp:revision>
  <dcterms:created xsi:type="dcterms:W3CDTF">2024-01-24T09:52:01Z</dcterms:created>
  <dcterms:modified xsi:type="dcterms:W3CDTF">2024-01-31T02:43:20Z</dcterms:modified>
</cp:coreProperties>
</file>